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2" r:id="rId7"/>
    <p:sldId id="261" r:id="rId8"/>
    <p:sldId id="263" r:id="rId9"/>
    <p:sldId id="264" r:id="rId10"/>
    <p:sldId id="265" r:id="rId11"/>
    <p:sldId id="277" r:id="rId12"/>
    <p:sldId id="278" r:id="rId13"/>
    <p:sldId id="279" r:id="rId14"/>
    <p:sldId id="280" r:id="rId15"/>
    <p:sldId id="281" r:id="rId16"/>
    <p:sldId id="282" r:id="rId17"/>
    <p:sldId id="266" r:id="rId18"/>
    <p:sldId id="283" r:id="rId19"/>
    <p:sldId id="284" r:id="rId20"/>
    <p:sldId id="285" r:id="rId21"/>
    <p:sldId id="286" r:id="rId22"/>
    <p:sldId id="287" r:id="rId23"/>
    <p:sldId id="288" r:id="rId24"/>
    <p:sldId id="289" r:id="rId25"/>
    <p:sldId id="290" r:id="rId26"/>
    <p:sldId id="267" r:id="rId27"/>
    <p:sldId id="291" r:id="rId28"/>
    <p:sldId id="292" r:id="rId29"/>
    <p:sldId id="268" r:id="rId30"/>
    <p:sldId id="293" r:id="rId31"/>
    <p:sldId id="294" r:id="rId32"/>
    <p:sldId id="269" r:id="rId33"/>
    <p:sldId id="270" r:id="rId34"/>
    <p:sldId id="271" r:id="rId35"/>
    <p:sldId id="295" r:id="rId36"/>
    <p:sldId id="272" r:id="rId37"/>
    <p:sldId id="296" r:id="rId38"/>
    <p:sldId id="297" r:id="rId39"/>
    <p:sldId id="298" r:id="rId40"/>
    <p:sldId id="299" r:id="rId41"/>
    <p:sldId id="273" r:id="rId42"/>
    <p:sldId id="274" r:id="rId43"/>
    <p:sldId id="300" r:id="rId44"/>
    <p:sldId id="276" r:id="rId45"/>
    <p:sldId id="275" r:id="rId4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8000"/>
    <a:srgbClr val="009900"/>
    <a:srgbClr val="FFFF99"/>
    <a:srgbClr val="FFFF66"/>
    <a:srgbClr val="CCFF3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0934E7C3-8B2D-4F1C-BF74-DE06E3591F3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37891" name="Rectangle 3">
            <a:extLst>
              <a:ext uri="{FF2B5EF4-FFF2-40B4-BE49-F238E27FC236}">
                <a16:creationId xmlns="" xmlns:a16="http://schemas.microsoft.com/office/drawing/2014/main" id="{999E733D-5DF2-456F-9E98-113151C7513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752D5A5-4783-43EB-B2F2-C165C32F6EFE}" type="datetimeFigureOut">
              <a:rPr lang="tr-TR"/>
              <a:pPr>
                <a:defRPr/>
              </a:pPr>
              <a:t>05.01.2022</a:t>
            </a:fld>
            <a:endParaRPr lang="tr-TR"/>
          </a:p>
        </p:txBody>
      </p:sp>
      <p:sp>
        <p:nvSpPr>
          <p:cNvPr id="23556" name="Rectangle 4">
            <a:extLst>
              <a:ext uri="{FF2B5EF4-FFF2-40B4-BE49-F238E27FC236}">
                <a16:creationId xmlns="" xmlns:a16="http://schemas.microsoft.com/office/drawing/2014/main" id="{11E45391-6E37-4FDC-AB63-1205B6DA1C4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 xmlns:a16="http://schemas.microsoft.com/office/drawing/2014/main" id="{1ECA9BF5-4F2A-43F0-8C3D-8CD853BAC70E}"/>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37894" name="Rectangle 6">
            <a:extLst>
              <a:ext uri="{FF2B5EF4-FFF2-40B4-BE49-F238E27FC236}">
                <a16:creationId xmlns="" xmlns:a16="http://schemas.microsoft.com/office/drawing/2014/main" id="{644C9A71-5BEE-4592-9148-3B2B427675B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37895" name="Rectangle 7">
            <a:extLst>
              <a:ext uri="{FF2B5EF4-FFF2-40B4-BE49-F238E27FC236}">
                <a16:creationId xmlns="" xmlns:a16="http://schemas.microsoft.com/office/drawing/2014/main" id="{0D99A63F-E5B2-44A2-9661-946AD85A40B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F9513C4-2A82-4A14-A5F9-1B66928387AE}" type="slidenum">
              <a:rPr lang="tr-TR" altLang="en-US"/>
              <a:pPr/>
              <a:t>‹#›</a:t>
            </a:fld>
            <a:endParaRPr lang="tr-TR" altLang="en-US"/>
          </a:p>
        </p:txBody>
      </p:sp>
    </p:spTree>
    <p:extLst>
      <p:ext uri="{BB962C8B-B14F-4D97-AF65-F5344CB8AC3E}">
        <p14:creationId xmlns:p14="http://schemas.microsoft.com/office/powerpoint/2010/main" val="3821301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 xmlns:a16="http://schemas.microsoft.com/office/drawing/2014/main" id="{2959D05C-C5E5-40DA-8193-5A14E35489CD}"/>
              </a:ext>
            </a:extLst>
          </p:cNvPr>
          <p:cNvSpPr>
            <a:spLocks noGrp="1"/>
          </p:cNvSpPr>
          <p:nvPr>
            <p:ph type="dt" sz="half" idx="10"/>
          </p:nvPr>
        </p:nvSpPr>
        <p:spPr/>
        <p:txBody>
          <a:bodyPr/>
          <a:lstStyle>
            <a:lvl1pPr>
              <a:defRPr/>
            </a:lvl1pPr>
          </a:lstStyle>
          <a:p>
            <a:pPr>
              <a:defRPr/>
            </a:pPr>
            <a:fld id="{616FB0A4-9419-48EB-9B2A-9872BF3AE6E2}" type="datetimeFigureOut">
              <a:rPr lang="tr-TR"/>
              <a:pPr>
                <a:defRPr/>
              </a:pPr>
              <a:t>05.01.2022</a:t>
            </a:fld>
            <a:endParaRPr lang="tr-TR"/>
          </a:p>
        </p:txBody>
      </p:sp>
      <p:sp>
        <p:nvSpPr>
          <p:cNvPr id="5" name="4 Altbilgi Yer Tutucusu">
            <a:extLst>
              <a:ext uri="{FF2B5EF4-FFF2-40B4-BE49-F238E27FC236}">
                <a16:creationId xmlns="" xmlns:a16="http://schemas.microsoft.com/office/drawing/2014/main" id="{B9EC6183-C01D-434F-8DDF-3CB40316BFEA}"/>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C6C7FB30-D88D-457E-A537-6D7467B75BBC}"/>
              </a:ext>
            </a:extLst>
          </p:cNvPr>
          <p:cNvSpPr>
            <a:spLocks noGrp="1"/>
          </p:cNvSpPr>
          <p:nvPr>
            <p:ph type="sldNum" sz="quarter" idx="12"/>
          </p:nvPr>
        </p:nvSpPr>
        <p:spPr/>
        <p:txBody>
          <a:bodyPr/>
          <a:lstStyle>
            <a:lvl1pPr>
              <a:defRPr/>
            </a:lvl1pPr>
          </a:lstStyle>
          <a:p>
            <a:fld id="{0A44A9F4-6B9F-4F77-8F06-C2367E67806F}" type="slidenum">
              <a:rPr lang="tr-TR" altLang="en-US"/>
              <a:pPr/>
              <a:t>‹#›</a:t>
            </a:fld>
            <a:endParaRPr lang="tr-TR" altLang="en-US"/>
          </a:p>
        </p:txBody>
      </p:sp>
    </p:spTree>
    <p:extLst>
      <p:ext uri="{BB962C8B-B14F-4D97-AF65-F5344CB8AC3E}">
        <p14:creationId xmlns:p14="http://schemas.microsoft.com/office/powerpoint/2010/main" val="130011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 xmlns:a16="http://schemas.microsoft.com/office/drawing/2014/main" id="{7D15BEE9-074F-40C3-9CA9-039D0A5012DF}"/>
              </a:ext>
            </a:extLst>
          </p:cNvPr>
          <p:cNvSpPr>
            <a:spLocks noGrp="1"/>
          </p:cNvSpPr>
          <p:nvPr>
            <p:ph type="dt" sz="half" idx="10"/>
          </p:nvPr>
        </p:nvSpPr>
        <p:spPr/>
        <p:txBody>
          <a:bodyPr/>
          <a:lstStyle>
            <a:lvl1pPr>
              <a:defRPr/>
            </a:lvl1pPr>
          </a:lstStyle>
          <a:p>
            <a:pPr>
              <a:defRPr/>
            </a:pPr>
            <a:fld id="{1759B740-ECFF-4E6B-A53D-5077FDCE8C05}" type="datetimeFigureOut">
              <a:rPr lang="tr-TR"/>
              <a:pPr>
                <a:defRPr/>
              </a:pPr>
              <a:t>05.01.2022</a:t>
            </a:fld>
            <a:endParaRPr lang="tr-TR"/>
          </a:p>
        </p:txBody>
      </p:sp>
      <p:sp>
        <p:nvSpPr>
          <p:cNvPr id="5" name="4 Altbilgi Yer Tutucusu">
            <a:extLst>
              <a:ext uri="{FF2B5EF4-FFF2-40B4-BE49-F238E27FC236}">
                <a16:creationId xmlns="" xmlns:a16="http://schemas.microsoft.com/office/drawing/2014/main" id="{D229139F-8101-4517-A2E7-28A31E948E7E}"/>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6097398C-2CD2-405C-B305-C0EED0EE2289}"/>
              </a:ext>
            </a:extLst>
          </p:cNvPr>
          <p:cNvSpPr>
            <a:spLocks noGrp="1"/>
          </p:cNvSpPr>
          <p:nvPr>
            <p:ph type="sldNum" sz="quarter" idx="12"/>
          </p:nvPr>
        </p:nvSpPr>
        <p:spPr/>
        <p:txBody>
          <a:bodyPr/>
          <a:lstStyle>
            <a:lvl1pPr>
              <a:defRPr/>
            </a:lvl1pPr>
          </a:lstStyle>
          <a:p>
            <a:fld id="{DFB4E99D-D6B8-4EF6-A19F-05C7A47C65B4}" type="slidenum">
              <a:rPr lang="tr-TR" altLang="en-US"/>
              <a:pPr/>
              <a:t>‹#›</a:t>
            </a:fld>
            <a:endParaRPr lang="tr-TR" altLang="en-US"/>
          </a:p>
        </p:txBody>
      </p:sp>
    </p:spTree>
    <p:extLst>
      <p:ext uri="{BB962C8B-B14F-4D97-AF65-F5344CB8AC3E}">
        <p14:creationId xmlns:p14="http://schemas.microsoft.com/office/powerpoint/2010/main" val="340616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 xmlns:a16="http://schemas.microsoft.com/office/drawing/2014/main" id="{B7101ACC-7DDF-4541-BB40-80FBAF97A115}"/>
              </a:ext>
            </a:extLst>
          </p:cNvPr>
          <p:cNvSpPr>
            <a:spLocks noGrp="1"/>
          </p:cNvSpPr>
          <p:nvPr>
            <p:ph type="dt" sz="half" idx="10"/>
          </p:nvPr>
        </p:nvSpPr>
        <p:spPr/>
        <p:txBody>
          <a:bodyPr/>
          <a:lstStyle>
            <a:lvl1pPr>
              <a:defRPr/>
            </a:lvl1pPr>
          </a:lstStyle>
          <a:p>
            <a:pPr>
              <a:defRPr/>
            </a:pPr>
            <a:fld id="{5F9E789F-791F-418D-9A13-9B4A5D94161E}" type="datetimeFigureOut">
              <a:rPr lang="tr-TR"/>
              <a:pPr>
                <a:defRPr/>
              </a:pPr>
              <a:t>05.01.2022</a:t>
            </a:fld>
            <a:endParaRPr lang="tr-TR"/>
          </a:p>
        </p:txBody>
      </p:sp>
      <p:sp>
        <p:nvSpPr>
          <p:cNvPr id="5" name="4 Altbilgi Yer Tutucusu">
            <a:extLst>
              <a:ext uri="{FF2B5EF4-FFF2-40B4-BE49-F238E27FC236}">
                <a16:creationId xmlns="" xmlns:a16="http://schemas.microsoft.com/office/drawing/2014/main" id="{0A66BE2B-3CDE-4BC0-88C6-397EDC7C2BE2}"/>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183DC3E1-02E0-49CA-9FD4-806DF3ED9FF2}"/>
              </a:ext>
            </a:extLst>
          </p:cNvPr>
          <p:cNvSpPr>
            <a:spLocks noGrp="1"/>
          </p:cNvSpPr>
          <p:nvPr>
            <p:ph type="sldNum" sz="quarter" idx="12"/>
          </p:nvPr>
        </p:nvSpPr>
        <p:spPr/>
        <p:txBody>
          <a:bodyPr/>
          <a:lstStyle>
            <a:lvl1pPr>
              <a:defRPr/>
            </a:lvl1pPr>
          </a:lstStyle>
          <a:p>
            <a:fld id="{1B07BC33-EEFB-4CAB-8C0D-AB12C05B9893}" type="slidenum">
              <a:rPr lang="tr-TR" altLang="en-US"/>
              <a:pPr/>
              <a:t>‹#›</a:t>
            </a:fld>
            <a:endParaRPr lang="tr-TR" altLang="en-US"/>
          </a:p>
        </p:txBody>
      </p:sp>
    </p:spTree>
    <p:extLst>
      <p:ext uri="{BB962C8B-B14F-4D97-AF65-F5344CB8AC3E}">
        <p14:creationId xmlns:p14="http://schemas.microsoft.com/office/powerpoint/2010/main" val="16063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 xmlns:a16="http://schemas.microsoft.com/office/drawing/2014/main" id="{7FE9F6D9-46DE-425C-AC09-CB3111D510CA}"/>
              </a:ext>
            </a:extLst>
          </p:cNvPr>
          <p:cNvSpPr>
            <a:spLocks noGrp="1"/>
          </p:cNvSpPr>
          <p:nvPr>
            <p:ph type="dt" sz="half" idx="10"/>
          </p:nvPr>
        </p:nvSpPr>
        <p:spPr/>
        <p:txBody>
          <a:bodyPr/>
          <a:lstStyle>
            <a:lvl1pPr>
              <a:defRPr/>
            </a:lvl1pPr>
          </a:lstStyle>
          <a:p>
            <a:pPr>
              <a:defRPr/>
            </a:pPr>
            <a:fld id="{AB2867B9-3BAE-4DB7-BB1F-C2007EB2272B}" type="datetimeFigureOut">
              <a:rPr lang="tr-TR"/>
              <a:pPr>
                <a:defRPr/>
              </a:pPr>
              <a:t>05.01.2022</a:t>
            </a:fld>
            <a:endParaRPr lang="tr-TR"/>
          </a:p>
        </p:txBody>
      </p:sp>
      <p:sp>
        <p:nvSpPr>
          <p:cNvPr id="5" name="4 Altbilgi Yer Tutucusu">
            <a:extLst>
              <a:ext uri="{FF2B5EF4-FFF2-40B4-BE49-F238E27FC236}">
                <a16:creationId xmlns="" xmlns:a16="http://schemas.microsoft.com/office/drawing/2014/main" id="{503B9EB7-1AB6-4383-A05B-DB783012594C}"/>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76CD0C63-2247-4A94-8591-25E4099B27EB}"/>
              </a:ext>
            </a:extLst>
          </p:cNvPr>
          <p:cNvSpPr>
            <a:spLocks noGrp="1"/>
          </p:cNvSpPr>
          <p:nvPr>
            <p:ph type="sldNum" sz="quarter" idx="12"/>
          </p:nvPr>
        </p:nvSpPr>
        <p:spPr/>
        <p:txBody>
          <a:bodyPr/>
          <a:lstStyle>
            <a:lvl1pPr>
              <a:defRPr/>
            </a:lvl1pPr>
          </a:lstStyle>
          <a:p>
            <a:fld id="{2A192A2C-C16A-49F0-8291-7919DCDB4086}" type="slidenum">
              <a:rPr lang="tr-TR" altLang="en-US"/>
              <a:pPr/>
              <a:t>‹#›</a:t>
            </a:fld>
            <a:endParaRPr lang="tr-TR" altLang="en-US"/>
          </a:p>
        </p:txBody>
      </p:sp>
    </p:spTree>
    <p:extLst>
      <p:ext uri="{BB962C8B-B14F-4D97-AF65-F5344CB8AC3E}">
        <p14:creationId xmlns:p14="http://schemas.microsoft.com/office/powerpoint/2010/main" val="244857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 xmlns:a16="http://schemas.microsoft.com/office/drawing/2014/main" id="{4CBA74DB-360F-47E8-AC98-973858417218}"/>
              </a:ext>
            </a:extLst>
          </p:cNvPr>
          <p:cNvSpPr>
            <a:spLocks noGrp="1"/>
          </p:cNvSpPr>
          <p:nvPr>
            <p:ph type="dt" sz="half" idx="10"/>
          </p:nvPr>
        </p:nvSpPr>
        <p:spPr/>
        <p:txBody>
          <a:bodyPr/>
          <a:lstStyle>
            <a:lvl1pPr>
              <a:defRPr/>
            </a:lvl1pPr>
          </a:lstStyle>
          <a:p>
            <a:pPr>
              <a:defRPr/>
            </a:pPr>
            <a:fld id="{C8F9EAF7-90B7-4B38-9468-B376636CB31A}" type="datetimeFigureOut">
              <a:rPr lang="tr-TR"/>
              <a:pPr>
                <a:defRPr/>
              </a:pPr>
              <a:t>05.01.2022</a:t>
            </a:fld>
            <a:endParaRPr lang="tr-TR"/>
          </a:p>
        </p:txBody>
      </p:sp>
      <p:sp>
        <p:nvSpPr>
          <p:cNvPr id="5" name="4 Altbilgi Yer Tutucusu">
            <a:extLst>
              <a:ext uri="{FF2B5EF4-FFF2-40B4-BE49-F238E27FC236}">
                <a16:creationId xmlns="" xmlns:a16="http://schemas.microsoft.com/office/drawing/2014/main" id="{D1F51A60-3A5B-45CA-AF2B-39C0FA06E155}"/>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 xmlns:a16="http://schemas.microsoft.com/office/drawing/2014/main" id="{78D3191E-DCA1-497C-ACEE-4C43191CFD04}"/>
              </a:ext>
            </a:extLst>
          </p:cNvPr>
          <p:cNvSpPr>
            <a:spLocks noGrp="1"/>
          </p:cNvSpPr>
          <p:nvPr>
            <p:ph type="sldNum" sz="quarter" idx="12"/>
          </p:nvPr>
        </p:nvSpPr>
        <p:spPr/>
        <p:txBody>
          <a:bodyPr/>
          <a:lstStyle>
            <a:lvl1pPr>
              <a:defRPr/>
            </a:lvl1pPr>
          </a:lstStyle>
          <a:p>
            <a:fld id="{32BA1993-DB2A-40A2-9FA1-8ECFDA8C8F29}" type="slidenum">
              <a:rPr lang="tr-TR" altLang="en-US"/>
              <a:pPr/>
              <a:t>‹#›</a:t>
            </a:fld>
            <a:endParaRPr lang="tr-TR" altLang="en-US"/>
          </a:p>
        </p:txBody>
      </p:sp>
    </p:spTree>
    <p:extLst>
      <p:ext uri="{BB962C8B-B14F-4D97-AF65-F5344CB8AC3E}">
        <p14:creationId xmlns:p14="http://schemas.microsoft.com/office/powerpoint/2010/main" val="7107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 xmlns:a16="http://schemas.microsoft.com/office/drawing/2014/main" id="{77506B65-D67B-483B-8D94-5A8FE82A2FE7}"/>
              </a:ext>
            </a:extLst>
          </p:cNvPr>
          <p:cNvSpPr>
            <a:spLocks noGrp="1"/>
          </p:cNvSpPr>
          <p:nvPr>
            <p:ph type="dt" sz="half" idx="10"/>
          </p:nvPr>
        </p:nvSpPr>
        <p:spPr/>
        <p:txBody>
          <a:bodyPr/>
          <a:lstStyle>
            <a:lvl1pPr>
              <a:defRPr/>
            </a:lvl1pPr>
          </a:lstStyle>
          <a:p>
            <a:pPr>
              <a:defRPr/>
            </a:pPr>
            <a:fld id="{C14B8421-4CCA-48C1-A292-871CF5357D9C}" type="datetimeFigureOut">
              <a:rPr lang="tr-TR"/>
              <a:pPr>
                <a:defRPr/>
              </a:pPr>
              <a:t>05.01.2022</a:t>
            </a:fld>
            <a:endParaRPr lang="tr-TR"/>
          </a:p>
        </p:txBody>
      </p:sp>
      <p:sp>
        <p:nvSpPr>
          <p:cNvPr id="6" name="4 Altbilgi Yer Tutucusu">
            <a:extLst>
              <a:ext uri="{FF2B5EF4-FFF2-40B4-BE49-F238E27FC236}">
                <a16:creationId xmlns="" xmlns:a16="http://schemas.microsoft.com/office/drawing/2014/main" id="{8455F20D-2516-4C63-A85C-45DE68DCBCEB}"/>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934274E7-3B14-40FB-A89A-D1F044AA743A}"/>
              </a:ext>
            </a:extLst>
          </p:cNvPr>
          <p:cNvSpPr>
            <a:spLocks noGrp="1"/>
          </p:cNvSpPr>
          <p:nvPr>
            <p:ph type="sldNum" sz="quarter" idx="12"/>
          </p:nvPr>
        </p:nvSpPr>
        <p:spPr/>
        <p:txBody>
          <a:bodyPr/>
          <a:lstStyle>
            <a:lvl1pPr>
              <a:defRPr/>
            </a:lvl1pPr>
          </a:lstStyle>
          <a:p>
            <a:fld id="{CBC94FE1-6080-4B38-A5D0-30F824F536E4}" type="slidenum">
              <a:rPr lang="tr-TR" altLang="en-US"/>
              <a:pPr/>
              <a:t>‹#›</a:t>
            </a:fld>
            <a:endParaRPr lang="tr-TR" altLang="en-US"/>
          </a:p>
        </p:txBody>
      </p:sp>
    </p:spTree>
    <p:extLst>
      <p:ext uri="{BB962C8B-B14F-4D97-AF65-F5344CB8AC3E}">
        <p14:creationId xmlns:p14="http://schemas.microsoft.com/office/powerpoint/2010/main" val="32653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 xmlns:a16="http://schemas.microsoft.com/office/drawing/2014/main" id="{8C864846-2FFA-4718-8F48-329D26D4D1A6}"/>
              </a:ext>
            </a:extLst>
          </p:cNvPr>
          <p:cNvSpPr>
            <a:spLocks noGrp="1"/>
          </p:cNvSpPr>
          <p:nvPr>
            <p:ph type="dt" sz="half" idx="10"/>
          </p:nvPr>
        </p:nvSpPr>
        <p:spPr/>
        <p:txBody>
          <a:bodyPr/>
          <a:lstStyle>
            <a:lvl1pPr>
              <a:defRPr/>
            </a:lvl1pPr>
          </a:lstStyle>
          <a:p>
            <a:pPr>
              <a:defRPr/>
            </a:pPr>
            <a:fld id="{3C4CA782-791F-434C-80BE-DBFF8D839CEA}" type="datetimeFigureOut">
              <a:rPr lang="tr-TR"/>
              <a:pPr>
                <a:defRPr/>
              </a:pPr>
              <a:t>05.01.2022</a:t>
            </a:fld>
            <a:endParaRPr lang="tr-TR"/>
          </a:p>
        </p:txBody>
      </p:sp>
      <p:sp>
        <p:nvSpPr>
          <p:cNvPr id="8" name="4 Altbilgi Yer Tutucusu">
            <a:extLst>
              <a:ext uri="{FF2B5EF4-FFF2-40B4-BE49-F238E27FC236}">
                <a16:creationId xmlns="" xmlns:a16="http://schemas.microsoft.com/office/drawing/2014/main" id="{65ADE3F5-5AA2-4B8B-9F41-3FEED963C9CA}"/>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 xmlns:a16="http://schemas.microsoft.com/office/drawing/2014/main" id="{1A781191-8150-4DE0-8D39-38869854827C}"/>
              </a:ext>
            </a:extLst>
          </p:cNvPr>
          <p:cNvSpPr>
            <a:spLocks noGrp="1"/>
          </p:cNvSpPr>
          <p:nvPr>
            <p:ph type="sldNum" sz="quarter" idx="12"/>
          </p:nvPr>
        </p:nvSpPr>
        <p:spPr/>
        <p:txBody>
          <a:bodyPr/>
          <a:lstStyle>
            <a:lvl1pPr>
              <a:defRPr/>
            </a:lvl1pPr>
          </a:lstStyle>
          <a:p>
            <a:fld id="{079A3133-BD8C-40D1-85A8-50D8E022D5DB}" type="slidenum">
              <a:rPr lang="tr-TR" altLang="en-US"/>
              <a:pPr/>
              <a:t>‹#›</a:t>
            </a:fld>
            <a:endParaRPr lang="tr-TR" altLang="en-US"/>
          </a:p>
        </p:txBody>
      </p:sp>
    </p:spTree>
    <p:extLst>
      <p:ext uri="{BB962C8B-B14F-4D97-AF65-F5344CB8AC3E}">
        <p14:creationId xmlns:p14="http://schemas.microsoft.com/office/powerpoint/2010/main" val="401642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 xmlns:a16="http://schemas.microsoft.com/office/drawing/2014/main" id="{B83289A1-F621-46CF-846D-0ED29F93EFA6}"/>
              </a:ext>
            </a:extLst>
          </p:cNvPr>
          <p:cNvSpPr>
            <a:spLocks noGrp="1"/>
          </p:cNvSpPr>
          <p:nvPr>
            <p:ph type="dt" sz="half" idx="10"/>
          </p:nvPr>
        </p:nvSpPr>
        <p:spPr/>
        <p:txBody>
          <a:bodyPr/>
          <a:lstStyle>
            <a:lvl1pPr>
              <a:defRPr/>
            </a:lvl1pPr>
          </a:lstStyle>
          <a:p>
            <a:pPr>
              <a:defRPr/>
            </a:pPr>
            <a:fld id="{8DDBA0B8-2B94-4D49-81B3-465C7F4353E0}" type="datetimeFigureOut">
              <a:rPr lang="tr-TR"/>
              <a:pPr>
                <a:defRPr/>
              </a:pPr>
              <a:t>05.01.2022</a:t>
            </a:fld>
            <a:endParaRPr lang="tr-TR"/>
          </a:p>
        </p:txBody>
      </p:sp>
      <p:sp>
        <p:nvSpPr>
          <p:cNvPr id="4" name="4 Altbilgi Yer Tutucusu">
            <a:extLst>
              <a:ext uri="{FF2B5EF4-FFF2-40B4-BE49-F238E27FC236}">
                <a16:creationId xmlns="" xmlns:a16="http://schemas.microsoft.com/office/drawing/2014/main" id="{AC5D3524-17B4-4720-8344-D8F1EAF5F014}"/>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 xmlns:a16="http://schemas.microsoft.com/office/drawing/2014/main" id="{FBF27690-A117-46B9-9779-B4EC8303A528}"/>
              </a:ext>
            </a:extLst>
          </p:cNvPr>
          <p:cNvSpPr>
            <a:spLocks noGrp="1"/>
          </p:cNvSpPr>
          <p:nvPr>
            <p:ph type="sldNum" sz="quarter" idx="12"/>
          </p:nvPr>
        </p:nvSpPr>
        <p:spPr/>
        <p:txBody>
          <a:bodyPr/>
          <a:lstStyle>
            <a:lvl1pPr>
              <a:defRPr/>
            </a:lvl1pPr>
          </a:lstStyle>
          <a:p>
            <a:fld id="{00587D6A-443D-4794-B321-B4FF987AF995}" type="slidenum">
              <a:rPr lang="tr-TR" altLang="en-US"/>
              <a:pPr/>
              <a:t>‹#›</a:t>
            </a:fld>
            <a:endParaRPr lang="tr-TR" altLang="en-US"/>
          </a:p>
        </p:txBody>
      </p:sp>
    </p:spTree>
    <p:extLst>
      <p:ext uri="{BB962C8B-B14F-4D97-AF65-F5344CB8AC3E}">
        <p14:creationId xmlns:p14="http://schemas.microsoft.com/office/powerpoint/2010/main" val="218093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 xmlns:a16="http://schemas.microsoft.com/office/drawing/2014/main" id="{AB726D2F-BA16-4F83-8945-26F309ABD3A6}"/>
              </a:ext>
            </a:extLst>
          </p:cNvPr>
          <p:cNvSpPr>
            <a:spLocks noGrp="1"/>
          </p:cNvSpPr>
          <p:nvPr>
            <p:ph type="dt" sz="half" idx="10"/>
          </p:nvPr>
        </p:nvSpPr>
        <p:spPr/>
        <p:txBody>
          <a:bodyPr/>
          <a:lstStyle>
            <a:lvl1pPr>
              <a:defRPr/>
            </a:lvl1pPr>
          </a:lstStyle>
          <a:p>
            <a:pPr>
              <a:defRPr/>
            </a:pPr>
            <a:fld id="{0EA86B6B-01F3-481D-8704-852F98AA1CCC}" type="datetimeFigureOut">
              <a:rPr lang="tr-TR"/>
              <a:pPr>
                <a:defRPr/>
              </a:pPr>
              <a:t>05.01.2022</a:t>
            </a:fld>
            <a:endParaRPr lang="tr-TR"/>
          </a:p>
        </p:txBody>
      </p:sp>
      <p:sp>
        <p:nvSpPr>
          <p:cNvPr id="3" name="4 Altbilgi Yer Tutucusu">
            <a:extLst>
              <a:ext uri="{FF2B5EF4-FFF2-40B4-BE49-F238E27FC236}">
                <a16:creationId xmlns="" xmlns:a16="http://schemas.microsoft.com/office/drawing/2014/main" id="{7A128DB5-9B10-4095-9D38-62DF9C2908BB}"/>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 xmlns:a16="http://schemas.microsoft.com/office/drawing/2014/main" id="{83A129B3-FC77-4BA4-9D1F-8C142266B647}"/>
              </a:ext>
            </a:extLst>
          </p:cNvPr>
          <p:cNvSpPr>
            <a:spLocks noGrp="1"/>
          </p:cNvSpPr>
          <p:nvPr>
            <p:ph type="sldNum" sz="quarter" idx="12"/>
          </p:nvPr>
        </p:nvSpPr>
        <p:spPr/>
        <p:txBody>
          <a:bodyPr/>
          <a:lstStyle>
            <a:lvl1pPr>
              <a:defRPr/>
            </a:lvl1pPr>
          </a:lstStyle>
          <a:p>
            <a:fld id="{2EAA0A5C-4964-4CB7-B2AA-23DF47B93834}" type="slidenum">
              <a:rPr lang="tr-TR" altLang="en-US"/>
              <a:pPr/>
              <a:t>‹#›</a:t>
            </a:fld>
            <a:endParaRPr lang="tr-TR" altLang="en-US"/>
          </a:p>
        </p:txBody>
      </p:sp>
    </p:spTree>
    <p:extLst>
      <p:ext uri="{BB962C8B-B14F-4D97-AF65-F5344CB8AC3E}">
        <p14:creationId xmlns:p14="http://schemas.microsoft.com/office/powerpoint/2010/main" val="119140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 xmlns:a16="http://schemas.microsoft.com/office/drawing/2014/main" id="{005F481E-72FE-4C07-9E15-DA7FB4EEF21F}"/>
              </a:ext>
            </a:extLst>
          </p:cNvPr>
          <p:cNvSpPr>
            <a:spLocks noGrp="1"/>
          </p:cNvSpPr>
          <p:nvPr>
            <p:ph type="dt" sz="half" idx="10"/>
          </p:nvPr>
        </p:nvSpPr>
        <p:spPr/>
        <p:txBody>
          <a:bodyPr/>
          <a:lstStyle>
            <a:lvl1pPr>
              <a:defRPr/>
            </a:lvl1pPr>
          </a:lstStyle>
          <a:p>
            <a:pPr>
              <a:defRPr/>
            </a:pPr>
            <a:fld id="{A0DD8F32-49F9-4F24-BDB4-5F94366B0EB8}" type="datetimeFigureOut">
              <a:rPr lang="tr-TR"/>
              <a:pPr>
                <a:defRPr/>
              </a:pPr>
              <a:t>05.01.2022</a:t>
            </a:fld>
            <a:endParaRPr lang="tr-TR"/>
          </a:p>
        </p:txBody>
      </p:sp>
      <p:sp>
        <p:nvSpPr>
          <p:cNvPr id="6" name="4 Altbilgi Yer Tutucusu">
            <a:extLst>
              <a:ext uri="{FF2B5EF4-FFF2-40B4-BE49-F238E27FC236}">
                <a16:creationId xmlns="" xmlns:a16="http://schemas.microsoft.com/office/drawing/2014/main" id="{A00284D0-5D8D-482B-B0FF-A9C6319267EC}"/>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9972B12D-09C2-4331-A233-EBF2561B82F6}"/>
              </a:ext>
            </a:extLst>
          </p:cNvPr>
          <p:cNvSpPr>
            <a:spLocks noGrp="1"/>
          </p:cNvSpPr>
          <p:nvPr>
            <p:ph type="sldNum" sz="quarter" idx="12"/>
          </p:nvPr>
        </p:nvSpPr>
        <p:spPr/>
        <p:txBody>
          <a:bodyPr/>
          <a:lstStyle>
            <a:lvl1pPr>
              <a:defRPr/>
            </a:lvl1pPr>
          </a:lstStyle>
          <a:p>
            <a:fld id="{ECEB93DF-3035-4CEA-AA6E-BE50145FEA1C}" type="slidenum">
              <a:rPr lang="tr-TR" altLang="en-US"/>
              <a:pPr/>
              <a:t>‹#›</a:t>
            </a:fld>
            <a:endParaRPr lang="tr-TR" altLang="en-US"/>
          </a:p>
        </p:txBody>
      </p:sp>
    </p:spTree>
    <p:extLst>
      <p:ext uri="{BB962C8B-B14F-4D97-AF65-F5344CB8AC3E}">
        <p14:creationId xmlns:p14="http://schemas.microsoft.com/office/powerpoint/2010/main" val="118275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 xmlns:a16="http://schemas.microsoft.com/office/drawing/2014/main" id="{9E229145-14EB-4F11-A5B2-2891778FF704}"/>
              </a:ext>
            </a:extLst>
          </p:cNvPr>
          <p:cNvSpPr>
            <a:spLocks noGrp="1"/>
          </p:cNvSpPr>
          <p:nvPr>
            <p:ph type="dt" sz="half" idx="10"/>
          </p:nvPr>
        </p:nvSpPr>
        <p:spPr/>
        <p:txBody>
          <a:bodyPr/>
          <a:lstStyle>
            <a:lvl1pPr>
              <a:defRPr/>
            </a:lvl1pPr>
          </a:lstStyle>
          <a:p>
            <a:pPr>
              <a:defRPr/>
            </a:pPr>
            <a:fld id="{5811D14A-4B6C-440A-8F41-838E7A0D6597}" type="datetimeFigureOut">
              <a:rPr lang="tr-TR"/>
              <a:pPr>
                <a:defRPr/>
              </a:pPr>
              <a:t>05.01.2022</a:t>
            </a:fld>
            <a:endParaRPr lang="tr-TR"/>
          </a:p>
        </p:txBody>
      </p:sp>
      <p:sp>
        <p:nvSpPr>
          <p:cNvPr id="6" name="4 Altbilgi Yer Tutucusu">
            <a:extLst>
              <a:ext uri="{FF2B5EF4-FFF2-40B4-BE49-F238E27FC236}">
                <a16:creationId xmlns="" xmlns:a16="http://schemas.microsoft.com/office/drawing/2014/main" id="{A9665307-D543-4D8D-9E84-C9C0402F374C}"/>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 xmlns:a16="http://schemas.microsoft.com/office/drawing/2014/main" id="{05C91F49-A1B5-4BCE-B6D1-858F06199209}"/>
              </a:ext>
            </a:extLst>
          </p:cNvPr>
          <p:cNvSpPr>
            <a:spLocks noGrp="1"/>
          </p:cNvSpPr>
          <p:nvPr>
            <p:ph type="sldNum" sz="quarter" idx="12"/>
          </p:nvPr>
        </p:nvSpPr>
        <p:spPr/>
        <p:txBody>
          <a:bodyPr/>
          <a:lstStyle>
            <a:lvl1pPr>
              <a:defRPr/>
            </a:lvl1pPr>
          </a:lstStyle>
          <a:p>
            <a:fld id="{F6C7AB2D-07EB-4EC5-9E4E-05810DBE0E4F}" type="slidenum">
              <a:rPr lang="tr-TR" altLang="en-US"/>
              <a:pPr/>
              <a:t>‹#›</a:t>
            </a:fld>
            <a:endParaRPr lang="tr-TR" altLang="en-US"/>
          </a:p>
        </p:txBody>
      </p:sp>
    </p:spTree>
    <p:extLst>
      <p:ext uri="{BB962C8B-B14F-4D97-AF65-F5344CB8AC3E}">
        <p14:creationId xmlns:p14="http://schemas.microsoft.com/office/powerpoint/2010/main" val="63621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 xmlns:a16="http://schemas.microsoft.com/office/drawing/2014/main" id="{3FD652B2-EE80-4643-AB54-2BE042F35B2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 xmlns:a16="http://schemas.microsoft.com/office/drawing/2014/main" id="{2BBC911A-EF86-4010-A3FE-CB01FEA08C7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 xmlns:a16="http://schemas.microsoft.com/office/drawing/2014/main" id="{C6611AD2-482D-4509-A32F-0B2ECF067FC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90AC642-ED72-471F-A0E3-3BE804B0D4EB}" type="datetimeFigureOut">
              <a:rPr lang="tr-TR"/>
              <a:pPr>
                <a:defRPr/>
              </a:pPr>
              <a:t>05.01.2022</a:t>
            </a:fld>
            <a:endParaRPr lang="tr-TR"/>
          </a:p>
        </p:txBody>
      </p:sp>
      <p:sp>
        <p:nvSpPr>
          <p:cNvPr id="5" name="4 Altbilgi Yer Tutucusu">
            <a:extLst>
              <a:ext uri="{FF2B5EF4-FFF2-40B4-BE49-F238E27FC236}">
                <a16:creationId xmlns="" xmlns:a16="http://schemas.microsoft.com/office/drawing/2014/main" id="{2BF67532-B4EF-48E0-A3FE-EA86A9F34A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a:extLst>
              <a:ext uri="{FF2B5EF4-FFF2-40B4-BE49-F238E27FC236}">
                <a16:creationId xmlns="" xmlns:a16="http://schemas.microsoft.com/office/drawing/2014/main" id="{36987965-6048-46C0-9305-C72C327FDC1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9CAC768-AE82-4150-9F60-9E696B88C653}" type="slidenum">
              <a:rPr lang="tr-TR" altLang="en-US"/>
              <a:pPr/>
              <a:t>‹#›</a:t>
            </a:fld>
            <a:endParaRPr lang="tr-T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i0tJ-fiZXLAhUB0xQKHbP0CmkQjRwIBw&amp;url=http://www.egitimtercihi.com/gundem/9249-dunyada-en-cok-ragbet-goren-meslekler.html&amp;psig=AFQjCNHj2wOjvT7eecEK3uYfQs3ZhUAccg&amp;ust=145656382802206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tr/url?sa=i&amp;rct=j&amp;q=&amp;esrc=s&amp;source=images&amp;cd=&amp;cad=rja&amp;uact=8&amp;ved=0ahUKEwjJtYeK_p7LAhUCWRoKHWovDNgQjRwIBw&amp;url=http://www.emo.org.tr/genel/bizden_detay.php?kod%3D96269%26tipi%3D2%26sube%3D0&amp;bvm=bv.115339255,d.d2s&amp;psig=AFQjCNHEZlJApoLag-QHwozA6kziwBG49A&amp;ust=1456904346228572"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tr/url?sa=i&amp;rct=j&amp;q=&amp;esrc=s&amp;source=images&amp;cd=&amp;cad=rja&amp;uact=8&amp;ved=0ahUKEwjr68fn_Z7LAhXDuhoKHe8IDXYQjRwIBw&amp;url=http://www.egitimtercihi.com/gundem/8665-turkiye-de-muhendislik-egitimi-nerede.html&amp;bvm=bv.115339255,d.d2s&amp;psig=AFQjCNHEZlJApoLag-QHwozA6kziwBG49A&amp;ust=145690434622857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url?sa=i&amp;rct=j&amp;q=&amp;esrc=s&amp;source=images&amp;cd=&amp;cad=rja&amp;uact=8&amp;ved=0ahUKEwjV2__x_p7LAhUMDxoKHVEqBPIQjRwIBw&amp;url=http://www.haberiyakala.com/2015-05-17-doktorlar-4-gun-is-birakacak-h17005.haber&amp;bvm=bv.115339255,d.d2s&amp;psig=AFQjCNFNkTuf2FRYYNVv6ZapMInhpPBvoA&amp;ust=1456904631986150"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om.tr/url?sa=i&amp;rct=j&amp;q=&amp;esrc=s&amp;source=images&amp;cd=&amp;cad=rja&amp;uact=8&amp;ved=0ahUKEwidiuKj_57LAhVHAxoKHXdbATYQjRwIBw&amp;url=http://www.iha.com.tr/haber-keciorende-disci-kapiniza-geliyor-432883/&amp;bvm=bv.115339255,d.d2s&amp;psig=AFQjCNFhuoLgOUCMl74w3Lwxr5vy_8uQVA&amp;ust=145690471121794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oogle.com.tr/url?sa=i&amp;rct=j&amp;q=&amp;esrc=s&amp;source=images&amp;cd=&amp;cad=rja&amp;uact=8&amp;ved=0ahUKEwievqnY-Z7LAhVC1BoKHZKyDiMQjRwIBw&amp;url=http://aragec.org/d%C3%BC%C5%9F%C3%BCnen%2Binsan.html&amp;psig=AFQjCNEap65CCE7un322hDdUfibkrMu51A&amp;ust=1456903198491293"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jfhpLSkZ_LAhWKPxoKHVk3DxQQjRwIBw&amp;url=http://matematikprojeleri.com/?paged%3D5&amp;bvm=bv.115339255,d.d2s&amp;psig=AFQjCNGxSyeO2zlMoLu1Ohet6IXdXdqAFg&amp;ust=1456909619571317" TargetMode="External"/><Relationship Id="rId5" Type="http://schemas.openxmlformats.org/officeDocument/2006/relationships/image" Target="../media/image4.jpeg"/><Relationship Id="rId4" Type="http://schemas.openxmlformats.org/officeDocument/2006/relationships/hyperlink" Target="http://www.google.com.tr/url?sa=i&amp;rct=j&amp;q=&amp;esrc=s&amp;source=images&amp;cd=&amp;cad=rja&amp;uact=8&amp;ved=0ahUKEwiLgbrDkZ_LAhVL5xoKHcxMCVkQjRwIBw&amp;url=http://www.kadinvekadin.net/ince-dusunenlerin-isi-daha-zor-2013-08-02.html&amp;bvm=bv.115339255,d.d2s&amp;psig=AFQjCNGxSyeO2zlMoLu1Ohet6IXdXdqAFg&amp;ust=1456909619571317"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ahUKEwjc3Y_2_6PLAhXBORQKHQ7XAB8QjRwIBw&amp;url=http://www.duaetmekistiyorum.com/category/cami-dualari&amp;bvm=bv.115339255,d.d24&amp;psig=AFQjCNHJEaB15rL0dxUhmardWhKW6PGykQ&amp;ust=1457076710895781" TargetMode="External"/><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www.google.com.tr/url?sa=i&amp;rct=j&amp;q=&amp;esrc=s&amp;source=images&amp;cd=&amp;cad=rja&amp;uact=8&amp;ved=0ahUKEwjXuPfM_57LAhXFLhoKHVnWA2wQjRwIBw&amp;url=http://tr.stockfresh.com/image/2351106/laboratory-scientist-working-at-lab-with-test-tubes&amp;bvm=bv.115339255,d.d2s&amp;psig=AFQjCNHn1vj_7BCS7L6_YcsaEDjhSZ-2Rw&amp;ust=1456904836866106"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ik8OeGgJ_LAhVJOBoKHW9OBJgQjRwIBw&amp;url=http://www.tarihikesfet.com/&amp;bvm=bv.115339255,d.d2s&amp;psig=AFQjCNEd1z9ACoFFtriybnfsyIN5lf0sXA&amp;ust=1456904927833647" TargetMode="External"/><Relationship Id="rId11" Type="http://schemas.openxmlformats.org/officeDocument/2006/relationships/image" Target="../media/image33.jpeg"/><Relationship Id="rId5" Type="http://schemas.openxmlformats.org/officeDocument/2006/relationships/image" Target="../media/image30.jpeg"/><Relationship Id="rId10" Type="http://schemas.openxmlformats.org/officeDocument/2006/relationships/hyperlink" Target="http://www.google.com.tr/url?sa=i&amp;rct=j&amp;q=&amp;esrc=s&amp;source=images&amp;cd=&amp;cad=rja&amp;uact=8&amp;ved=0ahUKEwjq0uargKTLAhVK6xQKHRlkDkcQjRwIBw&amp;url=http://jeolojimuhendisleri.net/etiket/jeoloji-muhendisleri/&amp;bvm=bv.115339255,d.d24&amp;psig=AFQjCNGgLwvaQTe32TnibpMhVXR5qHU4wg&amp;ust=1457076792900099" TargetMode="External"/><Relationship Id="rId4" Type="http://schemas.openxmlformats.org/officeDocument/2006/relationships/hyperlink" Target="http://www.google.com.tr/url?sa=i&amp;rct=j&amp;q=&amp;esrc=s&amp;source=images&amp;cd=&amp;cad=rja&amp;uact=8&amp;ved=0ahUKEwjJhpT7_57LAhUBvBoKHfrMDygQjRwIBw&amp;url=http://www.genconculer.com/category/tarih/&amp;bvm=bv.115339255,d.d2s&amp;psig=AFQjCNEd1z9ACoFFtriybnfsyIN5lf0sXA&amp;ust=1456904927833647" TargetMode="External"/><Relationship Id="rId9"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hyperlink" Target="http://www.google.com.tr/url?sa=i&amp;rct=j&amp;q=&amp;esrc=s&amp;source=images&amp;cd=&amp;cad=rja&amp;uact=8&amp;ved=0ahUKEwjsntmpgJ_LAhUF2RoKHd2cA7sQjRwIBw&amp;url=http://www.kilisburda.com/kilis-detay-proje-mimarlik-ridvan-savascioglu-yuksek-mimar/&amp;bvm=bv.115339255,d.d2s&amp;psig=AFQjCNGNWTeWpNymhb2FMH6ENHgIFozY4g&amp;ust=1456905013013042"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jImbPhgJ_LAhXMuBoKHTgEAO8QjRwIBw&amp;url=http://tarhansulamapeyzaj.com/&amp;bvm=bv.115339255,d.d2s&amp;psig=AFQjCNGfG_uOt8UCP99G0cLWXY1lDIEq3w&amp;ust=1456905137668507" TargetMode="External"/><Relationship Id="rId5" Type="http://schemas.openxmlformats.org/officeDocument/2006/relationships/image" Target="../media/image37.jpeg"/><Relationship Id="rId4" Type="http://schemas.openxmlformats.org/officeDocument/2006/relationships/hyperlink" Target="http://www.google.com.tr/url?sa=i&amp;rct=j&amp;q=&amp;esrc=s&amp;source=images&amp;cd=&amp;cad=rja&amp;uact=8&amp;ved=0ahUKEwjktq7EgJ_LAhXI2hoKHemdD0AQjRwIBw&amp;url=http://www.forumalew.org/ulke-resimleri/227752-bas-donduren-gokdelenler.html&amp;bvm=bv.115339255,d.d2s&amp;psig=AFQjCNF8PbvoXTEerYsgn10rObo3ozKnsQ&amp;ust=14569050689318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amp;esrc=s&amp;source=images&amp;cd=&amp;cad=rja&amp;uact=8&amp;ved=0ahUKEwiatsuQ-p7LAhWCVhoKHcOOBC4QjRwIBw&amp;url=http://imsakdergisi.com/ben-kimim-kimsin/&amp;bvm=bv.115339255,d.d2s&amp;psig=AFQjCNGwcisrK55h3_MmSGWLv0cc0dMwqA&amp;ust=145690332991320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hyperlink" Target="http://www.google.com.tr/url?sa=i&amp;rct=j&amp;q=&amp;esrc=s&amp;source=images&amp;cd=&amp;cad=rja&amp;uact=8&amp;ved=0ahUKEwj1vYz5g5_LAhWChhoKHR7dC8oQjRwIBw&amp;url=http://www.yeniakit.com.tr/haber/mebden-basortulu-ogretmen-aciklamasi-62991.html&amp;bvm=bv.115339255,d.d2s&amp;psig=AFQjCNE2S4sxvQ67O_Z7R0dWA29ajfCsdQ&amp;ust=1456905980187539"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jKk-fBhJ_LAhWGORoKHaNvD6MQjRwIBw&amp;url=http://www.memurlar.net/haber/568194/&amp;bvm=bv.115339255,d.d2s&amp;psig=AFQjCNE2S4sxvQ67O_Z7R0dWA29ajfCsdQ&amp;ust=1456905980187539" TargetMode="External"/><Relationship Id="rId5" Type="http://schemas.openxmlformats.org/officeDocument/2006/relationships/image" Target="../media/image42.png"/><Relationship Id="rId4" Type="http://schemas.openxmlformats.org/officeDocument/2006/relationships/hyperlink" Target="http://www.google.com.tr/url?sa=i&amp;rct=j&amp;q=&amp;esrc=s&amp;source=images&amp;cd=&amp;cad=rja&amp;uact=8&amp;ved=0ahUKEwj_xtCJhJ_LAhVE2xoKHbgWBucQjRwIBw&amp;url=http://www.milliyet.com.tr/ogretmenler-gunu-icin--gundem-2152589/&amp;bvm=bv.115339255,d.d2s&amp;psig=AFQjCNE2S4sxvQ67O_Z7R0dWA29ajfCsdQ&amp;ust=145690598018753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com.tr/url?sa=i&amp;rct=j&amp;q=&amp;esrc=s&amp;source=images&amp;cd=&amp;cad=rja&amp;uact=8&amp;ved=0ahUKEwiqgLndhZ_LAhWFvRoKHe_XBbkQjRwIBw&amp;url=http://www.marmaristurkiye.com/bu-ekonomi-cokmez/&amp;bvm=bv.115339255,d.d2s&amp;psig=AFQjCNEqqRPPiMjucYpId0xaDj548Ndviw&amp;ust=1456906467605857"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www.google.com.tr/url?sa=i&amp;rct=j&amp;q=&amp;esrc=s&amp;source=images&amp;cd=&amp;cad=rja&amp;uact=8&amp;ved=0ahUKEwj1seL8hZ_LAhUBCxoKHaU9BUYQjRwIBw&amp;url=http://www.iktisadi.org/her-ekonominin-temel-sorunlari.html&amp;bvm=bv.115339255,d.d2s&amp;psig=AFQjCNEqqRPPiMjucYpId0xaDj548Ndviw&amp;ust=1456906467605857"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m.tr/url?sa=i&amp;rct=j&amp;q=&amp;esrc=s&amp;source=images&amp;cd=&amp;cad=rja&amp;uact=8&amp;ved=0ahUKEwie7Imshp_LAhWFOBoKHYhMBFgQjRwIBw&amp;url=http://www.samanyoluhaber.com/156-hakim-ve-savcinin-gorev-yeri-degistirildi-haberi/1178624/&amp;bvm=bv.115339255,d.d2s&amp;psig=AFQjCNFXJCMaFXB_EFXqmdXhN2HLgMboAA&amp;ust=1456906598095065"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www.google.com.tr/url?sa=i&amp;rct=j&amp;q=&amp;esrc=s&amp;source=images&amp;cd=&amp;cad=rja&amp;uact=8&amp;ved=0ahUKEwi-pcy1hp_LAhWFQBoKHb5GDxEQjRwIBw&amp;url=http://www.sabah.com.tr/gundem/2014/12/02/4-bin-hakim-adayi-alinacak&amp;bvm=bv.115339255,d.d2s&amp;psig=AFQjCNFXJCMaFXB_EFXqmdXhN2HLgMboAA&amp;ust=145690659809506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hyperlink" Target="http://www.google.com.tr/url?sa=i&amp;rct=j&amp;q=&amp;esrc=s&amp;source=images&amp;cd=&amp;cad=rja&amp;uact=8&amp;ved=0ahUKEwj_lc37hp_LAhWJExoKHcx_DE0QjRwIBw&amp;url=http://www.sosyallob.com/sosyal-hizmet-uzmani-nasil-olunur/&amp;bvm=bv.115339255,d.d2s&amp;psig=AFQjCNHLUfktNDpuf2yImT1TI3KkRYuy5A&amp;ust=1456906788411480"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iP3Jq9h5_LAhXFtRoKHRmLDLkQjRwIBw&amp;url=http://saruhanli.bel.tr/3-aralik-dunya-engelliler-gunu/&amp;bvm=bv.115339255,d.d2s&amp;psig=AFQjCNHYiD9o0vpC7X4ahnjntGWR86UJbA&amp;ust=1456906923436794" TargetMode="External"/><Relationship Id="rId5" Type="http://schemas.openxmlformats.org/officeDocument/2006/relationships/image" Target="../media/image51.jpeg"/><Relationship Id="rId4" Type="http://schemas.openxmlformats.org/officeDocument/2006/relationships/hyperlink" Target="http://www.google.com.tr/url?sa=i&amp;rct=j&amp;q=&amp;esrc=s&amp;source=images&amp;cd=&amp;cad=rja&amp;uact=8&amp;ved=0ahUKEwjNtfejh5_LAhWFBBoKHe0XBw4QjRwIBw&amp;url=http://www.kibrispostasi.com/index.php/cat/85/news/135893/PageName/toplum&amp;bvm=bv.115339255,d.d2s&amp;psig=AFQjCNF-MYWsNMbazZ77GXll7tzU3vvMNQ&amp;ust=1456906872133487"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tr/url?sa=i&amp;rct=j&amp;q=&amp;esrc=s&amp;source=images&amp;cd=&amp;cad=rja&amp;uact=8&amp;ved=0ahUKEwiz4fGhiJ_LAhXMfhoKHQNXBEkQjRwIBw&amp;url=http://www.izletir.com/atarli-muhabir-burnumuzun-dibi.html&amp;bvm=bv.115339255,d.d2s&amp;psig=AFQjCNEvEZZC6j0eRNGn5gcv6XNc0jX56Q&amp;ust=1456907079004689" TargetMode="Externa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www.google.com.tr/url?sa=i&amp;rct=j&amp;q=&amp;esrc=s&amp;source=images&amp;cd=&amp;cad=rja&amp;uact=8&amp;ved=0ahUKEwjH9trJiJ_LAhXDVhoKHe9DAXsQjRwIBw&amp;url=http://www.medyaradar.com/-muhabir-yasarken-de-oldugunde-de-ceken-cektirilendir-haberi-65781&amp;bvm=bv.115339255,d.d2s&amp;psig=AFQjCNEvEZZC6j0eRNGn5gcv6XNc0jX56Q&amp;ust=145690707900468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google.com.tr/url?sa=i&amp;rct=j&amp;q=&amp;esrc=s&amp;source=images&amp;cd=&amp;cad=rja&amp;uact=8&amp;ved=0ahUKEwiHweidiZ_LAhXKhhoKHWoFDqQQjRwIBw&amp;url=http://www.airnewstimes.com/turist-rehberi-sayisinda-artis-23116-haberi.html&amp;bvm=bv.115339255,d.d2s&amp;psig=AFQjCNFG86HzYmXEnWq73xv8TA2ZaaTC7w&amp;ust=1456907387806015" TargetMode="Externa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hyperlink" Target="http://www.google.com.tr/url?sa=i&amp;rct=j&amp;q=&amp;esrc=s&amp;source=images&amp;cd=&amp;cad=rja&amp;uact=8&amp;ved=0ahUKEwj_jtC-iZ_LAhWBPxoKHXQEChgQjRwIBw&amp;url=http://neolsam.net/Mutercimlik&amp;bvm=bv.115339255,d.d2s&amp;psig=AFQjCNHKMpy_yKeujWWJ77KIBDaD3H6Tow&amp;ust=1456907468097302"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hyperlink" Target="http://www.google.com.tr/url?sa=i&amp;rct=j&amp;q=&amp;esrc=s&amp;source=images&amp;cd=&amp;cad=rja&amp;uact=8&amp;ved=0ahUKEwjims7Iip_LAhWLfRoKHeFGDJgQjRwIBw&amp;url=http://www.yeniulke.net/yasam/usta-tiyatrocu-nejat-uygur-bilecikte-torenle-anildi-h904.html&amp;bvm=bv.115339255,d.d2s&amp;psig=AFQjCNFi2G0DmNxiaZ-XeKpkmF9vQrDiIA&amp;ust=1456907767856064" TargetMode="External"/><Relationship Id="rId13"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4.jpeg"/><Relationship Id="rId12" Type="http://schemas.openxmlformats.org/officeDocument/2006/relationships/hyperlink" Target="http://www.google.com.tr/url?sa=i&amp;rct=j&amp;q=&amp;esrc=s&amp;source=images&amp;cd=&amp;cad=rja&amp;uact=8&amp;ved=0ahUKEwij08-ui5_LAhXEtBoKHfokBKAQjRwIBw&amp;url=http://www.kaliteliresimler.com/img19431.htm&amp;bvm=bv.115339255,d.d2s&amp;psig=AFQjCNGMv5pArepm7UhVzMMq4g5lWq-DDg&amp;ust=1456907977220485" TargetMode="External"/><Relationship Id="rId2" Type="http://schemas.openxmlformats.org/officeDocument/2006/relationships/hyperlink" Target="http://www.google.com.tr/url?sa=i&amp;rct=j&amp;q=&amp;esrc=s&amp;source=images&amp;cd=&amp;cad=rja&amp;uact=8&amp;ved=0ahUKEwir6syUip_LAhUF2BoKHdjEAw0QjRwIBw&amp;url=http://www.aljazeera.com.tr/haber/isinmadan-yapilan-spor-kalbi-durdurabilir&amp;bvm=bv.115339255,d.d2s&amp;psig=AFQjCNGfXn7dKAt8Ey3Vth3bZMshkrPkAw&amp;ust=1456907668414070" TargetMode="External"/><Relationship Id="rId1" Type="http://schemas.openxmlformats.org/officeDocument/2006/relationships/slideLayout" Target="../slideLayouts/slideLayout2.xml"/><Relationship Id="rId6" Type="http://schemas.openxmlformats.org/officeDocument/2006/relationships/hyperlink" Target="http://www.google.com.tr/url?sa=i&amp;rct=j&amp;q=&amp;esrc=s&amp;source=images&amp;cd=&amp;cad=rja&amp;uact=8&amp;ved=0ahUKEwizst22ip_LAhUJPRoKHcdyDUcQjRwIBw&amp;url=http://www.ruyatabirleri.com/ruyada-ressam-gormek.html&amp;bvm=bv.115339255,d.d2s&amp;psig=AFQjCNFQwdaYkfHJaz25mdG-jGyZwzKgmw&amp;ust=1456907740950635" TargetMode="External"/><Relationship Id="rId11" Type="http://schemas.openxmlformats.org/officeDocument/2006/relationships/image" Target="../media/image66.jpeg"/><Relationship Id="rId5" Type="http://schemas.openxmlformats.org/officeDocument/2006/relationships/image" Target="../media/image63.jpeg"/><Relationship Id="rId10" Type="http://schemas.openxmlformats.org/officeDocument/2006/relationships/hyperlink" Target="http://www.google.com.tr/url?sa=i&amp;rct=j&amp;q=&amp;esrc=s&amp;source=images&amp;cd=&amp;cad=rja&amp;uact=8&amp;ved=0ahUKEwiCps6Gi5_LAhUCQBoKHUF3DFoQjRwIBw&amp;url=http://www.eneger.com/cerkes-veya-cerkez-adigeler-adigeler-adigeler-cerkesce-a%D0%B4%D1%8B%D0%B3%D1%8D%D1%85%D1%8D%D1%80-adige%E1%B8%ABer-muzikleri/&amp;bvm=bv.115339255,d.d2s&amp;psig=AFQjCNE59kj4SnUYOLAoCT0sOVJ78_TuLQ&amp;ust=1456907867959496" TargetMode="External"/><Relationship Id="rId4" Type="http://schemas.openxmlformats.org/officeDocument/2006/relationships/hyperlink" Target="http://www.google.com.tr/url?sa=i&amp;rct=j&amp;q=&amp;esrc=s&amp;source=images&amp;cd=&amp;cad=rja&amp;uact=8&amp;ved=0ahUKEwiEioKpip_LAhXG2xoKHR1iBPQQjRwIBw&amp;url=http://haberciniz.biz/kayisi-festivalinde-unlu-sarkici-mustafa-ceceli-sov-yapti-2145032h.htm&amp;bvm=bv.115339255,d.d2s&amp;psig=AFQjCNHP55SiGqINLX_pVmlTUxSukV9MVQ&amp;ust=1456907711008591" TargetMode="External"/><Relationship Id="rId9" Type="http://schemas.openxmlformats.org/officeDocument/2006/relationships/image" Target="../media/image6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tr/url?sa=i&amp;rct=j&amp;q=&amp;esrc=s&amp;source=images&amp;cd=&amp;cad=rja&amp;uact=8&amp;ved=0ahUKEwi8ife8-p7LAhXFfxoKHZukDcIQjRwIBw&amp;url=http://www.muhendishatun.com/?pnum%3D27%26pt%3DHayal%2BKurmaktan%2BVazge%C3%A7meyin&amp;bvm=bv.115339255,d.d2s&amp;psig=AFQjCNEx37-YeDoeGoHlTAeFABRGCBxCKA&amp;ust=145690342766155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source=images&amp;cd=&amp;cad=rja&amp;uact=8&amp;ved=0ahUKEwiTxOC5_J7LAhVIMBoKHQxtDHoQjRwIBw&amp;url=http://yuvayayolculuk.com/pismanlik-ve-hayal-kirikligi/&amp;bvm=bv.115339255,d.d2s&amp;psig=AFQjCNGIiKlE4bQk1Uxxj9jiVFg0VcX7qQ&amp;ust=1456903972329590"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a:extLst>
              <a:ext uri="{FF2B5EF4-FFF2-40B4-BE49-F238E27FC236}">
                <a16:creationId xmlns="" xmlns:a16="http://schemas.microsoft.com/office/drawing/2014/main" id="{237E9F69-BDE0-48DF-92AC-CCBA84251F71}"/>
              </a:ext>
            </a:extLst>
          </p:cNvPr>
          <p:cNvSpPr>
            <a:spLocks noGrp="1"/>
          </p:cNvSpPr>
          <p:nvPr>
            <p:ph type="ctrTitle"/>
          </p:nvPr>
        </p:nvSpPr>
        <p:spPr>
          <a:xfrm>
            <a:off x="500063" y="71438"/>
            <a:ext cx="8429625" cy="2692400"/>
          </a:xfrm>
          <a:solidFill>
            <a:srgbClr val="FFCCFF"/>
          </a:solidFill>
        </p:spPr>
        <p:txBody>
          <a:bodyPr/>
          <a:lstStyle/>
          <a:p>
            <a:pPr eaLnBrk="1" hangingPunct="1"/>
            <a:r>
              <a:rPr lang="tr-TR" altLang="tr-TR" sz="6000" b="1">
                <a:solidFill>
                  <a:srgbClr val="FF0000"/>
                </a:solidFill>
                <a:latin typeface="Gadugi" panose="020B0502040204020203" pitchFamily="34" charset="0"/>
                <a:cs typeface="Browallia New" panose="020B0604020202020204" pitchFamily="34" charset="-34"/>
              </a:rPr>
              <a:t>MESLEK SEÇİMİ </a:t>
            </a:r>
            <a:br>
              <a:rPr lang="tr-TR" altLang="tr-TR" sz="6000" b="1">
                <a:solidFill>
                  <a:srgbClr val="FF0000"/>
                </a:solidFill>
                <a:latin typeface="Gadugi" panose="020B0502040204020203" pitchFamily="34" charset="0"/>
                <a:cs typeface="Browallia New" panose="020B0604020202020204" pitchFamily="34" charset="-34"/>
              </a:rPr>
            </a:br>
            <a:r>
              <a:rPr lang="tr-TR" altLang="tr-TR" sz="6000" b="1">
                <a:solidFill>
                  <a:srgbClr val="FF0000"/>
                </a:solidFill>
                <a:latin typeface="Gadugi" panose="020B0502040204020203" pitchFamily="34" charset="0"/>
                <a:cs typeface="Browallia New" panose="020B0604020202020204" pitchFamily="34" charset="-34"/>
              </a:rPr>
              <a:t>ve </a:t>
            </a:r>
            <a:br>
              <a:rPr lang="tr-TR" altLang="tr-TR" sz="6000" b="1">
                <a:solidFill>
                  <a:srgbClr val="FF0000"/>
                </a:solidFill>
                <a:latin typeface="Gadugi" panose="020B0502040204020203" pitchFamily="34" charset="0"/>
                <a:cs typeface="Browallia New" panose="020B0604020202020204" pitchFamily="34" charset="-34"/>
              </a:rPr>
            </a:br>
            <a:r>
              <a:rPr lang="tr-TR" altLang="tr-TR" sz="6000" b="1">
                <a:solidFill>
                  <a:srgbClr val="FF0000"/>
                </a:solidFill>
                <a:latin typeface="Gadugi" panose="020B0502040204020203" pitchFamily="34" charset="0"/>
                <a:cs typeface="Browallia New" panose="020B0604020202020204" pitchFamily="34" charset="-34"/>
              </a:rPr>
              <a:t>MESLEKLERİ TANITMA</a:t>
            </a:r>
          </a:p>
        </p:txBody>
      </p:sp>
      <p:sp>
        <p:nvSpPr>
          <p:cNvPr id="2051" name="Alt Başlık 2">
            <a:extLst>
              <a:ext uri="{FF2B5EF4-FFF2-40B4-BE49-F238E27FC236}">
                <a16:creationId xmlns="" xmlns:a16="http://schemas.microsoft.com/office/drawing/2014/main" id="{34C7529C-FFD0-4DC0-88C7-D6258C70307C}"/>
              </a:ext>
            </a:extLst>
          </p:cNvPr>
          <p:cNvSpPr>
            <a:spLocks noGrp="1"/>
          </p:cNvSpPr>
          <p:nvPr>
            <p:ph type="subTitle" idx="1"/>
          </p:nvPr>
        </p:nvSpPr>
        <p:spPr>
          <a:xfrm>
            <a:off x="1627188" y="5805488"/>
            <a:ext cx="5429250" cy="836612"/>
          </a:xfrm>
          <a:solidFill>
            <a:srgbClr val="FFFF66"/>
          </a:solidFill>
        </p:spPr>
        <p:txBody>
          <a:bodyPr/>
          <a:lstStyle/>
          <a:p>
            <a:pPr eaLnBrk="1" hangingPunct="1">
              <a:spcBef>
                <a:spcPct val="0"/>
              </a:spcBef>
            </a:pPr>
            <a:r>
              <a:rPr lang="tr-TR" altLang="tr-TR" sz="2500" b="1" dirty="0" smtClean="0">
                <a:solidFill>
                  <a:schemeClr val="tx1"/>
                </a:solidFill>
              </a:rPr>
              <a:t>MEHMETÇİK İMAM HATİP ORTAOKULU </a:t>
            </a:r>
            <a:endParaRPr lang="tr-TR" altLang="tr-TR" sz="2500" b="1" dirty="0">
              <a:solidFill>
                <a:schemeClr val="tx1"/>
              </a:solidFill>
            </a:endParaRPr>
          </a:p>
          <a:p>
            <a:pPr eaLnBrk="1" hangingPunct="1">
              <a:spcBef>
                <a:spcPct val="0"/>
              </a:spcBef>
            </a:pPr>
            <a:r>
              <a:rPr lang="tr-TR" altLang="tr-TR" sz="2500" b="1" dirty="0">
                <a:solidFill>
                  <a:schemeClr val="tx1"/>
                </a:solidFill>
              </a:rPr>
              <a:t>REHBERLİK SERVİSİ</a:t>
            </a:r>
          </a:p>
        </p:txBody>
      </p:sp>
      <p:pic>
        <p:nvPicPr>
          <p:cNvPr id="2052" name="Picture 11" descr="http://www.egitimtercihi.com/image/Gundem/meslekler.jpg">
            <a:hlinkClick r:id="rId2"/>
            <a:extLst>
              <a:ext uri="{FF2B5EF4-FFF2-40B4-BE49-F238E27FC236}">
                <a16:creationId xmlns="" xmlns:a16="http://schemas.microsoft.com/office/drawing/2014/main" id="{7B3C8413-AEFF-4409-98B7-8E751AED3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714625"/>
            <a:ext cx="54292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a:extLst>
              <a:ext uri="{FF2B5EF4-FFF2-40B4-BE49-F238E27FC236}">
                <a16:creationId xmlns="" xmlns:a16="http://schemas.microsoft.com/office/drawing/2014/main" id="{719F0B8F-CEBC-43E0-8047-7000F4C3D5A9}"/>
              </a:ext>
            </a:extLst>
          </p:cNvPr>
          <p:cNvSpPr>
            <a:spLocks noGrp="1"/>
          </p:cNvSpPr>
          <p:nvPr>
            <p:ph type="title"/>
          </p:nvPr>
        </p:nvSpPr>
        <p:spPr>
          <a:xfrm>
            <a:off x="457200" y="142875"/>
            <a:ext cx="8229600" cy="1143000"/>
          </a:xfrm>
          <a:solidFill>
            <a:srgbClr val="FFFF99"/>
          </a:solidFill>
        </p:spPr>
        <p:txBody>
          <a:bodyPr/>
          <a:lstStyle/>
          <a:p>
            <a:r>
              <a:rPr lang="tr-TR" altLang="en-US" b="1">
                <a:solidFill>
                  <a:srgbClr val="FF0000"/>
                </a:solidFill>
              </a:rPr>
              <a:t>Mühendislikler</a:t>
            </a:r>
          </a:p>
        </p:txBody>
      </p:sp>
      <p:pic>
        <p:nvPicPr>
          <p:cNvPr id="11267" name="Picture 8" descr="http://www.emo.org.tr/resimler/bizden/orj/61679_15_50_53.jpg">
            <a:hlinkClick r:id="rId2"/>
            <a:extLst>
              <a:ext uri="{FF2B5EF4-FFF2-40B4-BE49-F238E27FC236}">
                <a16:creationId xmlns="" xmlns:a16="http://schemas.microsoft.com/office/drawing/2014/main" id="{965DBFC0-0664-482F-B4A0-9C3562D92E72}"/>
              </a:ext>
            </a:extLst>
          </p:cNvPr>
          <p:cNvPicPr>
            <a:picLocks noChangeAspect="1" noChangeArrowheads="1"/>
          </p:cNvPicPr>
          <p:nvPr/>
        </p:nvPicPr>
        <p:blipFill>
          <a:blip r:embed="rId3">
            <a:lum bright="34000" contrast="-28000"/>
            <a:extLst>
              <a:ext uri="{28A0092B-C50C-407E-A947-70E740481C1C}">
                <a14:useLocalDpi xmlns:a14="http://schemas.microsoft.com/office/drawing/2010/main" val="0"/>
              </a:ext>
            </a:extLst>
          </a:blip>
          <a:srcRect/>
          <a:stretch>
            <a:fillRect/>
          </a:stretch>
        </p:blipFill>
        <p:spPr bwMode="auto">
          <a:xfrm>
            <a:off x="0" y="1428750"/>
            <a:ext cx="9144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İçerik Yer Tutucusu">
            <a:extLst>
              <a:ext uri="{FF2B5EF4-FFF2-40B4-BE49-F238E27FC236}">
                <a16:creationId xmlns="" xmlns:a16="http://schemas.microsoft.com/office/drawing/2014/main" id="{01E97A74-FB72-4605-8216-9F6688480D14}"/>
              </a:ext>
            </a:extLst>
          </p:cNvPr>
          <p:cNvSpPr>
            <a:spLocks noGrp="1"/>
          </p:cNvSpPr>
          <p:nvPr>
            <p:ph idx="1"/>
          </p:nvPr>
        </p:nvSpPr>
        <p:spPr>
          <a:xfrm>
            <a:off x="500063" y="1500188"/>
            <a:ext cx="3714750" cy="5043487"/>
          </a:xfrm>
        </p:spPr>
        <p:txBody>
          <a:bodyPr/>
          <a:lstStyle/>
          <a:p>
            <a:pPr eaLnBrk="1" hangingPunct="1">
              <a:spcBef>
                <a:spcPts val="600"/>
              </a:spcBef>
            </a:pPr>
            <a:r>
              <a:rPr lang="tr-TR" altLang="en-US" sz="2400" b="1" dirty="0">
                <a:solidFill>
                  <a:srgbClr val="0000FF"/>
                </a:solidFill>
              </a:rPr>
              <a:t>Makine Müh.</a:t>
            </a:r>
          </a:p>
          <a:p>
            <a:pPr eaLnBrk="1" hangingPunct="1">
              <a:spcBef>
                <a:spcPts val="600"/>
              </a:spcBef>
            </a:pPr>
            <a:r>
              <a:rPr lang="tr-TR" altLang="en-US" sz="2400" b="1" dirty="0">
                <a:solidFill>
                  <a:srgbClr val="0000FF"/>
                </a:solidFill>
              </a:rPr>
              <a:t>İnşaat Müh.</a:t>
            </a:r>
          </a:p>
          <a:p>
            <a:pPr eaLnBrk="1" hangingPunct="1">
              <a:spcBef>
                <a:spcPts val="600"/>
              </a:spcBef>
            </a:pPr>
            <a:r>
              <a:rPr lang="tr-TR" altLang="en-US" sz="2400" b="1" dirty="0">
                <a:solidFill>
                  <a:srgbClr val="0000FF"/>
                </a:solidFill>
              </a:rPr>
              <a:t>Elektrik-Elektronik Müh.</a:t>
            </a:r>
          </a:p>
          <a:p>
            <a:pPr eaLnBrk="1" hangingPunct="1">
              <a:spcBef>
                <a:spcPts val="600"/>
              </a:spcBef>
            </a:pPr>
            <a:r>
              <a:rPr lang="tr-TR" altLang="en-US" sz="2400" b="1" dirty="0">
                <a:solidFill>
                  <a:srgbClr val="0000FF"/>
                </a:solidFill>
              </a:rPr>
              <a:t>Bilgisayar Müh.</a:t>
            </a:r>
          </a:p>
          <a:p>
            <a:pPr eaLnBrk="1" hangingPunct="1">
              <a:spcBef>
                <a:spcPts val="600"/>
              </a:spcBef>
            </a:pPr>
            <a:r>
              <a:rPr lang="tr-TR" altLang="en-US" sz="2400" b="1" dirty="0">
                <a:solidFill>
                  <a:srgbClr val="0000FF"/>
                </a:solidFill>
              </a:rPr>
              <a:t>Jeoloji Müh.</a:t>
            </a:r>
          </a:p>
          <a:p>
            <a:pPr eaLnBrk="1" hangingPunct="1">
              <a:spcBef>
                <a:spcPts val="600"/>
              </a:spcBef>
            </a:pPr>
            <a:r>
              <a:rPr lang="tr-TR" altLang="en-US" sz="2400" b="1" dirty="0">
                <a:solidFill>
                  <a:srgbClr val="0000FF"/>
                </a:solidFill>
              </a:rPr>
              <a:t>Orman Müh.</a:t>
            </a:r>
          </a:p>
          <a:p>
            <a:pPr eaLnBrk="1" hangingPunct="1">
              <a:spcBef>
                <a:spcPts val="600"/>
              </a:spcBef>
            </a:pPr>
            <a:r>
              <a:rPr lang="tr-TR" altLang="en-US" sz="2400" b="1" dirty="0">
                <a:solidFill>
                  <a:srgbClr val="0000FF"/>
                </a:solidFill>
              </a:rPr>
              <a:t>Uzay Müh.</a:t>
            </a:r>
          </a:p>
          <a:p>
            <a:pPr eaLnBrk="1" hangingPunct="1">
              <a:spcBef>
                <a:spcPts val="600"/>
              </a:spcBef>
            </a:pPr>
            <a:r>
              <a:rPr lang="tr-TR" altLang="en-US" sz="2400" b="1" dirty="0">
                <a:solidFill>
                  <a:srgbClr val="0000FF"/>
                </a:solidFill>
              </a:rPr>
              <a:t>Uçak Müh.</a:t>
            </a:r>
          </a:p>
          <a:p>
            <a:pPr eaLnBrk="1" hangingPunct="1">
              <a:spcBef>
                <a:spcPts val="600"/>
              </a:spcBef>
            </a:pPr>
            <a:r>
              <a:rPr lang="tr-TR" altLang="en-US" sz="2400" b="1" dirty="0">
                <a:solidFill>
                  <a:srgbClr val="0000FF"/>
                </a:solidFill>
              </a:rPr>
              <a:t>Çevre Müh.</a:t>
            </a:r>
          </a:p>
          <a:p>
            <a:pPr>
              <a:spcBef>
                <a:spcPts val="600"/>
              </a:spcBef>
            </a:pPr>
            <a:r>
              <a:rPr lang="tr-TR" altLang="en-US" sz="2400" b="1" dirty="0">
                <a:solidFill>
                  <a:srgbClr val="0000FF"/>
                </a:solidFill>
              </a:rPr>
              <a:t>Endüstri Müh.</a:t>
            </a:r>
          </a:p>
          <a:p>
            <a:pPr>
              <a:spcBef>
                <a:spcPts val="600"/>
              </a:spcBef>
            </a:pPr>
            <a:r>
              <a:rPr lang="tr-TR" altLang="en-US" sz="2400" b="1" dirty="0">
                <a:solidFill>
                  <a:srgbClr val="0000FF"/>
                </a:solidFill>
              </a:rPr>
              <a:t>İşletme Müh.</a:t>
            </a:r>
          </a:p>
          <a:p>
            <a:pPr>
              <a:spcBef>
                <a:spcPts val="600"/>
              </a:spcBef>
            </a:pPr>
            <a:r>
              <a:rPr lang="tr-TR" altLang="en-US" sz="2400" b="1" dirty="0">
                <a:solidFill>
                  <a:srgbClr val="0000FF"/>
                </a:solidFill>
              </a:rPr>
              <a:t>Gemi İnşaatı Müh.</a:t>
            </a:r>
          </a:p>
          <a:p>
            <a:pPr eaLnBrk="1" hangingPunct="1">
              <a:spcBef>
                <a:spcPts val="600"/>
              </a:spcBef>
            </a:pPr>
            <a:endParaRPr lang="tr-TR" altLang="en-US" sz="2400" b="1" dirty="0">
              <a:solidFill>
                <a:srgbClr val="0000FF"/>
              </a:solidFill>
            </a:endParaRPr>
          </a:p>
          <a:p>
            <a:pPr>
              <a:spcBef>
                <a:spcPts val="600"/>
              </a:spcBef>
              <a:buFont typeface="Arial" panose="020B0604020202020204" pitchFamily="34" charset="0"/>
              <a:buNone/>
            </a:pPr>
            <a:endParaRPr lang="tr-TR" altLang="en-US" sz="2400" b="1" dirty="0">
              <a:solidFill>
                <a:srgbClr val="0000FF"/>
              </a:solidFill>
            </a:endParaRPr>
          </a:p>
        </p:txBody>
      </p:sp>
      <p:sp>
        <p:nvSpPr>
          <p:cNvPr id="10" name="2 İçerik Yer Tutucusu">
            <a:extLst>
              <a:ext uri="{FF2B5EF4-FFF2-40B4-BE49-F238E27FC236}">
                <a16:creationId xmlns="" xmlns:a16="http://schemas.microsoft.com/office/drawing/2014/main" id="{2DD0155E-0120-403A-91A9-B22DAA241420}"/>
              </a:ext>
            </a:extLst>
          </p:cNvPr>
          <p:cNvSpPr txBox="1">
            <a:spLocks/>
          </p:cNvSpPr>
          <p:nvPr/>
        </p:nvSpPr>
        <p:spPr bwMode="auto">
          <a:xfrm>
            <a:off x="4929188" y="1500188"/>
            <a:ext cx="2643187" cy="2714625"/>
          </a:xfrm>
          <a:prstGeom prst="rect">
            <a:avLst/>
          </a:prstGeom>
          <a:noFill/>
          <a:ln w="9525">
            <a:noFill/>
            <a:miter lim="800000"/>
            <a:headEnd/>
            <a:tailEnd/>
          </a:ln>
        </p:spPr>
        <p:txBody>
          <a:bodyPr/>
          <a:lstStyle/>
          <a:p>
            <a:pPr marL="274320" indent="-274320" fontAlgn="auto">
              <a:spcBef>
                <a:spcPts val="600"/>
              </a:spcBef>
              <a:spcAft>
                <a:spcPts val="0"/>
              </a:spcAft>
              <a:buFont typeface="Arial" pitchFamily="34" charset="0"/>
              <a:buChar char="•"/>
              <a:defRPr/>
            </a:pPr>
            <a:r>
              <a:rPr lang="tr-TR" sz="2400" b="1" dirty="0">
                <a:solidFill>
                  <a:srgbClr val="0000FF"/>
                </a:solidFill>
              </a:rPr>
              <a:t>Gıda Müh.</a:t>
            </a:r>
          </a:p>
          <a:p>
            <a:pPr marL="274320" indent="-274320" fontAlgn="auto">
              <a:spcBef>
                <a:spcPts val="600"/>
              </a:spcBef>
              <a:spcAft>
                <a:spcPts val="0"/>
              </a:spcAft>
              <a:buFont typeface="Arial" pitchFamily="34" charset="0"/>
              <a:buChar char="•"/>
              <a:defRPr/>
            </a:pPr>
            <a:r>
              <a:rPr lang="tr-TR" sz="2400" b="1" dirty="0">
                <a:solidFill>
                  <a:srgbClr val="0000FF"/>
                </a:solidFill>
              </a:rPr>
              <a:t>Kontrol Müh.</a:t>
            </a:r>
          </a:p>
          <a:p>
            <a:pPr marL="274320" indent="-274320" fontAlgn="auto">
              <a:spcBef>
                <a:spcPts val="600"/>
              </a:spcBef>
              <a:spcAft>
                <a:spcPts val="0"/>
              </a:spcAft>
              <a:buFont typeface="Arial" pitchFamily="34" charset="0"/>
              <a:buChar char="•"/>
              <a:defRPr/>
            </a:pPr>
            <a:r>
              <a:rPr lang="tr-TR" sz="2400" b="1" dirty="0">
                <a:solidFill>
                  <a:srgbClr val="0000FF"/>
                </a:solidFill>
              </a:rPr>
              <a:t>Üretim Müh.</a:t>
            </a:r>
          </a:p>
          <a:p>
            <a:pPr marL="274320" indent="-274320" fontAlgn="auto">
              <a:spcBef>
                <a:spcPts val="600"/>
              </a:spcBef>
              <a:spcAft>
                <a:spcPts val="0"/>
              </a:spcAft>
              <a:buFont typeface="Arial" pitchFamily="34" charset="0"/>
              <a:buChar char="•"/>
              <a:defRPr/>
            </a:pPr>
            <a:r>
              <a:rPr lang="tr-TR" sz="2400" b="1" dirty="0">
                <a:solidFill>
                  <a:srgbClr val="0000FF"/>
                </a:solidFill>
              </a:rPr>
              <a:t>İmalat Müh.</a:t>
            </a:r>
          </a:p>
          <a:p>
            <a:pPr marL="274320" indent="-274320" fontAlgn="auto">
              <a:spcBef>
                <a:spcPts val="600"/>
              </a:spcBef>
              <a:spcAft>
                <a:spcPts val="0"/>
              </a:spcAft>
              <a:buFont typeface="Arial" pitchFamily="34" charset="0"/>
              <a:buChar char="•"/>
              <a:defRPr/>
            </a:pPr>
            <a:r>
              <a:rPr lang="tr-TR" sz="2400" b="1" dirty="0">
                <a:solidFill>
                  <a:srgbClr val="0000FF"/>
                </a:solidFill>
              </a:rPr>
              <a:t>Tekstil Müh.</a:t>
            </a:r>
          </a:p>
          <a:p>
            <a:pPr marL="274320" indent="-274320" fontAlgn="auto">
              <a:spcBef>
                <a:spcPts val="600"/>
              </a:spcBef>
              <a:spcAft>
                <a:spcPts val="0"/>
              </a:spcAft>
              <a:buFont typeface="Arial" pitchFamily="34" charset="0"/>
              <a:buChar char="•"/>
              <a:defRPr/>
            </a:pPr>
            <a:r>
              <a:rPr lang="tr-TR" sz="2400" b="1" dirty="0">
                <a:solidFill>
                  <a:srgbClr val="0000FF"/>
                </a:solidFill>
              </a:rPr>
              <a:t>Ziraat Müh.</a:t>
            </a:r>
          </a:p>
          <a:p>
            <a:pPr marL="342900" indent="-342900" eaLnBrk="0" hangingPunct="0">
              <a:spcBef>
                <a:spcPts val="600"/>
              </a:spcBef>
              <a:buFont typeface="Arial" charset="0"/>
              <a:buNone/>
              <a:defRPr/>
            </a:pPr>
            <a:endParaRPr lang="tr-TR" sz="2800" b="1" dirty="0">
              <a:solidFill>
                <a:srgbClr val="0000FF"/>
              </a:solidFill>
              <a:latin typeface="+mn-lt"/>
            </a:endParaRPr>
          </a:p>
        </p:txBody>
      </p:sp>
      <p:pic>
        <p:nvPicPr>
          <p:cNvPr id="11270" name="Picture 6" descr="http://www.egitimtercihi.com/image/Gundem/muhendis.jpg">
            <a:hlinkClick r:id="rId4"/>
            <a:extLst>
              <a:ext uri="{FF2B5EF4-FFF2-40B4-BE49-F238E27FC236}">
                <a16:creationId xmlns="" xmlns:a16="http://schemas.microsoft.com/office/drawing/2014/main" id="{D7FEFF85-4432-4C0C-AF6F-3768B17ED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4500563"/>
            <a:ext cx="4214813"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MAKİNE MÜHENDİSLİĞİ</a:t>
            </a:r>
            <a:endParaRPr lang="tr-TR" dirty="0">
              <a:solidFill>
                <a:srgbClr val="C00000"/>
              </a:solidFill>
            </a:endParaRPr>
          </a:p>
        </p:txBody>
      </p:sp>
      <p:sp>
        <p:nvSpPr>
          <p:cNvPr id="4" name="İçerik Yer Tutucusu 3"/>
          <p:cNvSpPr>
            <a:spLocks noGrp="1"/>
          </p:cNvSpPr>
          <p:nvPr>
            <p:ph sz="half" idx="1"/>
          </p:nvPr>
        </p:nvSpPr>
        <p:spPr>
          <a:xfrm>
            <a:off x="457200" y="1600200"/>
            <a:ext cx="4038600" cy="4925144"/>
          </a:xfrm>
        </p:spPr>
        <p:txBody>
          <a:bodyPr/>
          <a:lstStyle/>
          <a:p>
            <a:r>
              <a:rPr lang="tr-TR" sz="1800" dirty="0">
                <a:solidFill>
                  <a:srgbClr val="0000FF"/>
                </a:solidFill>
              </a:rPr>
              <a:t>Bu bölüm her türlü makinenin ve makine elemanlarının </a:t>
            </a:r>
            <a:r>
              <a:rPr lang="tr-TR" sz="1800" dirty="0">
                <a:solidFill>
                  <a:srgbClr val="C00000"/>
                </a:solidFill>
              </a:rPr>
              <a:t>belirli kriterler çerçevesinde tasarımını yapan, geliştiren, üretimini planlayan, üretim teknolojilerini geliştiren, sistemler arası ilişkileri kuran</a:t>
            </a:r>
            <a:r>
              <a:rPr lang="tr-TR" sz="1800" dirty="0">
                <a:solidFill>
                  <a:srgbClr val="0000FF"/>
                </a:solidFill>
              </a:rPr>
              <a:t> mühendislik eğitimlerini içerir</a:t>
            </a:r>
            <a:r>
              <a:rPr lang="tr-TR" sz="1800" dirty="0" smtClean="0">
                <a:solidFill>
                  <a:srgbClr val="0000FF"/>
                </a:solidFill>
              </a:rPr>
              <a:t>.</a:t>
            </a:r>
          </a:p>
          <a:p>
            <a:r>
              <a:rPr lang="tr-TR" sz="1800" dirty="0">
                <a:solidFill>
                  <a:srgbClr val="0000FF"/>
                </a:solidFill>
              </a:rPr>
              <a:t>Genellikle makine mühendisi </a:t>
            </a:r>
            <a:r>
              <a:rPr lang="tr-TR" sz="1800" dirty="0">
                <a:solidFill>
                  <a:srgbClr val="C00000"/>
                </a:solidFill>
              </a:rPr>
              <a:t>ucuz ve kullanışlı mekanik sistemlerin, gaz ve buhar türbinlerinin, pistonlu kompresörlerin, soğutma, ısıtma, havalandırma sistemlerinin, içten yanmalı motorların, nükleer reaktörlerin tasarımı, geliştirilmesi ve üretiminde </a:t>
            </a:r>
            <a:r>
              <a:rPr lang="tr-TR" sz="1800" dirty="0">
                <a:solidFill>
                  <a:srgbClr val="0000FF"/>
                </a:solidFill>
              </a:rPr>
              <a:t>görev alır. </a:t>
            </a:r>
          </a:p>
        </p:txBody>
      </p:sp>
      <p:sp>
        <p:nvSpPr>
          <p:cNvPr id="5" name="İçerik Yer Tutucusu 4"/>
          <p:cNvSpPr>
            <a:spLocks noGrp="1"/>
          </p:cNvSpPr>
          <p:nvPr>
            <p:ph sz="half" idx="2"/>
          </p:nvPr>
        </p:nvSpPr>
        <p:spPr/>
        <p:txBody>
          <a:bodyPr/>
          <a:lstStyle/>
          <a:p>
            <a:r>
              <a:rPr lang="tr-TR" dirty="0" smtClean="0">
                <a:solidFill>
                  <a:srgbClr val="C00000"/>
                </a:solidFill>
              </a:rPr>
              <a:t>Çalışma Alanları:</a:t>
            </a:r>
          </a:p>
          <a:p>
            <a:r>
              <a:rPr lang="tr-TR" sz="2000" dirty="0">
                <a:solidFill>
                  <a:srgbClr val="0000FF"/>
                </a:solidFill>
              </a:rPr>
              <a:t>fabrikalarda, </a:t>
            </a:r>
            <a:endParaRPr lang="tr-TR" sz="2000" dirty="0" smtClean="0">
              <a:solidFill>
                <a:srgbClr val="0000FF"/>
              </a:solidFill>
            </a:endParaRPr>
          </a:p>
          <a:p>
            <a:r>
              <a:rPr lang="tr-TR" sz="2000" dirty="0" smtClean="0">
                <a:solidFill>
                  <a:srgbClr val="0000FF"/>
                </a:solidFill>
              </a:rPr>
              <a:t>şantiyelerde</a:t>
            </a:r>
            <a:r>
              <a:rPr lang="tr-TR" sz="2000" dirty="0">
                <a:solidFill>
                  <a:srgbClr val="0000FF"/>
                </a:solidFill>
              </a:rPr>
              <a:t>, </a:t>
            </a:r>
            <a:endParaRPr lang="tr-TR" sz="2000" dirty="0" smtClean="0">
              <a:solidFill>
                <a:srgbClr val="0000FF"/>
              </a:solidFill>
            </a:endParaRPr>
          </a:p>
          <a:p>
            <a:r>
              <a:rPr lang="tr-TR" sz="2000" dirty="0" smtClean="0">
                <a:solidFill>
                  <a:srgbClr val="0000FF"/>
                </a:solidFill>
              </a:rPr>
              <a:t>mühendislik </a:t>
            </a:r>
            <a:r>
              <a:rPr lang="tr-TR" sz="2000" dirty="0">
                <a:solidFill>
                  <a:srgbClr val="0000FF"/>
                </a:solidFill>
              </a:rPr>
              <a:t>ofislerinde, </a:t>
            </a:r>
            <a:endParaRPr lang="tr-TR" sz="2000" dirty="0" smtClean="0">
              <a:solidFill>
                <a:srgbClr val="0000FF"/>
              </a:solidFill>
            </a:endParaRPr>
          </a:p>
          <a:p>
            <a:r>
              <a:rPr lang="tr-TR" sz="2000" dirty="0" smtClean="0">
                <a:solidFill>
                  <a:srgbClr val="0000FF"/>
                </a:solidFill>
              </a:rPr>
              <a:t>evlerinde </a:t>
            </a:r>
            <a:r>
              <a:rPr lang="tr-TR" sz="2000" dirty="0">
                <a:solidFill>
                  <a:srgbClr val="0000FF"/>
                </a:solidFill>
              </a:rPr>
              <a:t>veya kendi iş yerlerini kurarak </a:t>
            </a:r>
            <a:r>
              <a:rPr lang="tr-TR" sz="2000" dirty="0" smtClean="0">
                <a:solidFill>
                  <a:srgbClr val="0000FF"/>
                </a:solidFill>
              </a:rPr>
              <a:t>çalışabilirler.</a:t>
            </a:r>
          </a:p>
          <a:p>
            <a:endParaRPr lang="tr-TR" sz="2000" dirty="0">
              <a:solidFill>
                <a:srgbClr val="0000FF"/>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3124" y="4005064"/>
            <a:ext cx="3875340" cy="2664296"/>
          </a:xfrm>
          <a:prstGeom prst="rect">
            <a:avLst/>
          </a:prstGeom>
        </p:spPr>
      </p:pic>
    </p:spTree>
    <p:extLst>
      <p:ext uri="{BB962C8B-B14F-4D97-AF65-F5344CB8AC3E}">
        <p14:creationId xmlns:p14="http://schemas.microsoft.com/office/powerpoint/2010/main" val="2705443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04664"/>
            <a:ext cx="8229600" cy="864096"/>
          </a:xfrm>
        </p:spPr>
        <p:txBody>
          <a:bodyPr/>
          <a:lstStyle/>
          <a:p>
            <a:r>
              <a:rPr lang="tr-TR" dirty="0" smtClean="0">
                <a:solidFill>
                  <a:srgbClr val="C00000"/>
                </a:solidFill>
              </a:rPr>
              <a:t>İNŞAAT MÜHENDİSLİĞİ</a:t>
            </a:r>
            <a:endParaRPr lang="tr-TR" dirty="0">
              <a:solidFill>
                <a:srgbClr val="C00000"/>
              </a:solidFill>
            </a:endParaRPr>
          </a:p>
        </p:txBody>
      </p:sp>
      <p:sp>
        <p:nvSpPr>
          <p:cNvPr id="3" name="İçerik Yer Tutucusu 2"/>
          <p:cNvSpPr>
            <a:spLocks noGrp="1"/>
          </p:cNvSpPr>
          <p:nvPr>
            <p:ph sz="half" idx="1"/>
          </p:nvPr>
        </p:nvSpPr>
        <p:spPr>
          <a:xfrm>
            <a:off x="457200" y="1196752"/>
            <a:ext cx="4038600" cy="5472608"/>
          </a:xfrm>
        </p:spPr>
        <p:txBody>
          <a:bodyPr/>
          <a:lstStyle/>
          <a:p>
            <a:pPr marL="0" indent="0">
              <a:buNone/>
            </a:pPr>
            <a:r>
              <a:rPr lang="tr-TR" dirty="0"/>
              <a:t> </a:t>
            </a:r>
            <a:r>
              <a:rPr lang="tr-TR" sz="2000" dirty="0">
                <a:solidFill>
                  <a:srgbClr val="C00000"/>
                </a:solidFill>
              </a:rPr>
              <a:t>İnşaat Mühendisi Ne İş Yapar?</a:t>
            </a:r>
          </a:p>
          <a:p>
            <a:r>
              <a:rPr lang="tr-TR" sz="2000" dirty="0">
                <a:solidFill>
                  <a:srgbClr val="0000FF"/>
                </a:solidFill>
              </a:rPr>
              <a:t> 1- Mimarlar ile birlikte binaların tasarımında görev alır.</a:t>
            </a:r>
          </a:p>
          <a:p>
            <a:r>
              <a:rPr lang="tr-TR" sz="2000" dirty="0">
                <a:solidFill>
                  <a:srgbClr val="0000FF"/>
                </a:solidFill>
              </a:rPr>
              <a:t> 2- Yapıların güvenliğini denetler. Güvenlik riski taşıyan binaları yetkili kurumlara bildirir</a:t>
            </a:r>
            <a:r>
              <a:rPr lang="tr-TR" sz="2000" dirty="0" smtClean="0">
                <a:solidFill>
                  <a:srgbClr val="0000FF"/>
                </a:solidFill>
              </a:rPr>
              <a:t>.</a:t>
            </a:r>
          </a:p>
          <a:p>
            <a:r>
              <a:rPr lang="tr-TR" sz="1800" dirty="0" smtClean="0">
                <a:solidFill>
                  <a:srgbClr val="0000FF"/>
                </a:solidFill>
              </a:rPr>
              <a:t>3- </a:t>
            </a:r>
            <a:r>
              <a:rPr lang="tr-TR" sz="1800" dirty="0">
                <a:solidFill>
                  <a:srgbClr val="0000FF"/>
                </a:solidFill>
              </a:rPr>
              <a:t>Havaalanı, köprü ve yol projelerinde çalışır</a:t>
            </a:r>
            <a:r>
              <a:rPr lang="tr-TR" sz="1800" dirty="0" smtClean="0">
                <a:solidFill>
                  <a:srgbClr val="0000FF"/>
                </a:solidFill>
              </a:rPr>
              <a:t>.</a:t>
            </a:r>
          </a:p>
          <a:p>
            <a:r>
              <a:rPr lang="tr-TR" sz="1800" dirty="0" smtClean="0">
                <a:solidFill>
                  <a:srgbClr val="0000FF"/>
                </a:solidFill>
              </a:rPr>
              <a:t> </a:t>
            </a:r>
            <a:r>
              <a:rPr lang="tr-TR" sz="1800" dirty="0">
                <a:solidFill>
                  <a:srgbClr val="0000FF"/>
                </a:solidFill>
              </a:rPr>
              <a:t>4- Yeni yapıların hızlı, ucuz ve güvenli bir şekilde inşa edilmesini sağlar</a:t>
            </a:r>
            <a:r>
              <a:rPr lang="tr-TR" sz="1800" dirty="0" smtClean="0">
                <a:solidFill>
                  <a:srgbClr val="0000FF"/>
                </a:solidFill>
              </a:rPr>
              <a:t>.</a:t>
            </a:r>
          </a:p>
          <a:p>
            <a:r>
              <a:rPr lang="tr-TR" sz="1800" dirty="0">
                <a:solidFill>
                  <a:srgbClr val="0000FF"/>
                </a:solidFill>
              </a:rPr>
              <a:t> 5- Makine mühendisleri ile birlikte inşaat alanlarında kullanılabilecek yeni aletler ve makineler tasarlar</a:t>
            </a:r>
            <a:r>
              <a:rPr lang="tr-TR" sz="1800" dirty="0" smtClean="0">
                <a:solidFill>
                  <a:srgbClr val="0000FF"/>
                </a:solidFill>
              </a:rPr>
              <a:t>.</a:t>
            </a:r>
          </a:p>
          <a:p>
            <a:r>
              <a:rPr lang="tr-TR" sz="1800" dirty="0" smtClean="0">
                <a:solidFill>
                  <a:srgbClr val="0000FF"/>
                </a:solidFill>
              </a:rPr>
              <a:t> </a:t>
            </a:r>
            <a:r>
              <a:rPr lang="tr-TR" sz="1800" dirty="0">
                <a:solidFill>
                  <a:srgbClr val="0000FF"/>
                </a:solidFill>
              </a:rPr>
              <a:t>6- Yeni arıtma sistemleri ve tüneller inşa ederler</a:t>
            </a:r>
            <a:r>
              <a:rPr lang="tr-TR" sz="1800" dirty="0" smtClean="0">
                <a:solidFill>
                  <a:srgbClr val="0000FF"/>
                </a:solidFill>
              </a:rPr>
              <a:t>.</a:t>
            </a:r>
          </a:p>
          <a:p>
            <a:r>
              <a:rPr lang="tr-TR" sz="1800" dirty="0">
                <a:solidFill>
                  <a:srgbClr val="0000FF"/>
                </a:solidFill>
              </a:rPr>
              <a:t>7- Köprülerin bakım ve onarımını yaparlar.</a:t>
            </a:r>
          </a:p>
        </p:txBody>
      </p:sp>
      <p:sp>
        <p:nvSpPr>
          <p:cNvPr id="4" name="İçerik Yer Tutucusu 3"/>
          <p:cNvSpPr>
            <a:spLocks noGrp="1"/>
          </p:cNvSpPr>
          <p:nvPr>
            <p:ph sz="half" idx="2"/>
          </p:nvPr>
        </p:nvSpPr>
        <p:spPr>
          <a:xfrm>
            <a:off x="4648200" y="1196752"/>
            <a:ext cx="4038600" cy="5472608"/>
          </a:xfrm>
        </p:spPr>
        <p:txBody>
          <a:bodyPr/>
          <a:lstStyle/>
          <a:p>
            <a:r>
              <a:rPr lang="tr-TR" sz="2000" dirty="0" smtClean="0">
                <a:solidFill>
                  <a:srgbClr val="C00000"/>
                </a:solidFill>
              </a:rPr>
              <a:t>Çalışma alanları:</a:t>
            </a:r>
          </a:p>
          <a:p>
            <a:r>
              <a:rPr lang="tr-TR" sz="2000" dirty="0">
                <a:solidFill>
                  <a:srgbClr val="0000FF"/>
                </a:solidFill>
              </a:rPr>
              <a:t>Ş</a:t>
            </a:r>
            <a:r>
              <a:rPr lang="tr-TR" sz="2000" dirty="0" smtClean="0">
                <a:solidFill>
                  <a:srgbClr val="0000FF"/>
                </a:solidFill>
              </a:rPr>
              <a:t>antiyelerde </a:t>
            </a:r>
            <a:endParaRPr lang="tr-TR" sz="2000" dirty="0">
              <a:solidFill>
                <a:srgbClr val="0000FF"/>
              </a:solidFill>
            </a:endParaRPr>
          </a:p>
          <a:p>
            <a:r>
              <a:rPr lang="tr-TR" sz="2000" dirty="0" smtClean="0">
                <a:solidFill>
                  <a:srgbClr val="0000FF"/>
                </a:solidFill>
              </a:rPr>
              <a:t>yapı </a:t>
            </a:r>
            <a:r>
              <a:rPr lang="tr-TR" sz="2000" dirty="0">
                <a:solidFill>
                  <a:srgbClr val="0000FF"/>
                </a:solidFill>
              </a:rPr>
              <a:t>denetim firmalarında </a:t>
            </a:r>
          </a:p>
          <a:p>
            <a:r>
              <a:rPr lang="tr-TR" sz="2000" dirty="0" smtClean="0">
                <a:solidFill>
                  <a:srgbClr val="0000FF"/>
                </a:solidFill>
              </a:rPr>
              <a:t> </a:t>
            </a:r>
            <a:r>
              <a:rPr lang="tr-TR" sz="2000" dirty="0">
                <a:solidFill>
                  <a:srgbClr val="0000FF"/>
                </a:solidFill>
              </a:rPr>
              <a:t>Fabrika ve üretim tesislerinin inşasında </a:t>
            </a:r>
          </a:p>
          <a:p>
            <a:r>
              <a:rPr lang="tr-TR" sz="2000" dirty="0">
                <a:solidFill>
                  <a:srgbClr val="0000FF"/>
                </a:solidFill>
              </a:rPr>
              <a:t> Çevre ve Şehircilik </a:t>
            </a:r>
            <a:r>
              <a:rPr lang="tr-TR" sz="2000" dirty="0" smtClean="0">
                <a:solidFill>
                  <a:srgbClr val="0000FF"/>
                </a:solidFill>
              </a:rPr>
              <a:t>Bakanlığı</a:t>
            </a:r>
          </a:p>
          <a:p>
            <a:r>
              <a:rPr lang="tr-TR" sz="2000" dirty="0" err="1">
                <a:solidFill>
                  <a:srgbClr val="0000FF"/>
                </a:solidFill>
              </a:rPr>
              <a:t>Mekansal</a:t>
            </a:r>
            <a:r>
              <a:rPr lang="tr-TR" sz="2000" dirty="0">
                <a:solidFill>
                  <a:srgbClr val="0000FF"/>
                </a:solidFill>
              </a:rPr>
              <a:t> Planlama Genel </a:t>
            </a:r>
            <a:r>
              <a:rPr lang="tr-TR" sz="2000" dirty="0" smtClean="0">
                <a:solidFill>
                  <a:srgbClr val="0000FF"/>
                </a:solidFill>
              </a:rPr>
              <a:t>Müdürlüğü</a:t>
            </a:r>
          </a:p>
          <a:p>
            <a:r>
              <a:rPr lang="tr-TR" sz="2000" dirty="0">
                <a:solidFill>
                  <a:srgbClr val="0000FF"/>
                </a:solidFill>
              </a:rPr>
              <a:t>Maden </a:t>
            </a:r>
            <a:r>
              <a:rPr lang="tr-TR" sz="2000" dirty="0" smtClean="0">
                <a:solidFill>
                  <a:srgbClr val="0000FF"/>
                </a:solidFill>
              </a:rPr>
              <a:t>Ocakları</a:t>
            </a:r>
          </a:p>
          <a:p>
            <a:r>
              <a:rPr lang="tr-TR" sz="2000" dirty="0">
                <a:solidFill>
                  <a:srgbClr val="0000FF"/>
                </a:solidFill>
              </a:rPr>
              <a:t>Çevre ve Şehircilik İl </a:t>
            </a:r>
            <a:r>
              <a:rPr lang="tr-TR" sz="2000" dirty="0" smtClean="0">
                <a:solidFill>
                  <a:srgbClr val="0000FF"/>
                </a:solidFill>
              </a:rPr>
              <a:t>Müdürlüğü</a:t>
            </a:r>
          </a:p>
          <a:p>
            <a:r>
              <a:rPr lang="tr-TR" sz="2000" dirty="0">
                <a:solidFill>
                  <a:srgbClr val="0000FF"/>
                </a:solidFill>
              </a:rPr>
              <a:t>İ</a:t>
            </a:r>
            <a:r>
              <a:rPr lang="tr-TR" sz="2000" dirty="0" smtClean="0">
                <a:solidFill>
                  <a:srgbClr val="0000FF"/>
                </a:solidFill>
              </a:rPr>
              <a:t>ş </a:t>
            </a:r>
            <a:r>
              <a:rPr lang="tr-TR" sz="2000" dirty="0">
                <a:solidFill>
                  <a:srgbClr val="0000FF"/>
                </a:solidFill>
              </a:rPr>
              <a:t>sağlığı ve güvenliği uzmanı da olabilir. </a:t>
            </a:r>
            <a:endParaRPr lang="tr-TR" sz="2000" dirty="0" smtClean="0">
              <a:solidFill>
                <a:srgbClr val="0000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5162868"/>
            <a:ext cx="2664296" cy="1656184"/>
          </a:xfrm>
          <a:prstGeom prst="rect">
            <a:avLst/>
          </a:prstGeom>
        </p:spPr>
      </p:pic>
    </p:spTree>
    <p:extLst>
      <p:ext uri="{BB962C8B-B14F-4D97-AF65-F5344CB8AC3E}">
        <p14:creationId xmlns:p14="http://schemas.microsoft.com/office/powerpoint/2010/main" val="136758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Elektrik Elektronik Mühendisliği</a:t>
            </a:r>
          </a:p>
        </p:txBody>
      </p:sp>
      <p:sp>
        <p:nvSpPr>
          <p:cNvPr id="3" name="İçerik Yer Tutucusu 2"/>
          <p:cNvSpPr>
            <a:spLocks noGrp="1"/>
          </p:cNvSpPr>
          <p:nvPr>
            <p:ph sz="half" idx="1"/>
          </p:nvPr>
        </p:nvSpPr>
        <p:spPr/>
        <p:txBody>
          <a:bodyPr/>
          <a:lstStyle/>
          <a:p>
            <a:r>
              <a:rPr lang="tr-TR" sz="2000" dirty="0" smtClean="0">
                <a:solidFill>
                  <a:srgbClr val="0000FF"/>
                </a:solidFill>
              </a:rPr>
              <a:t>Elektrik </a:t>
            </a:r>
            <a:r>
              <a:rPr lang="tr-TR" sz="2000" dirty="0">
                <a:solidFill>
                  <a:srgbClr val="0000FF"/>
                </a:solidFill>
              </a:rPr>
              <a:t>enerjisi üreten ve tüketen tesislerin proje</a:t>
            </a:r>
            <a:r>
              <a:rPr lang="tr-TR" sz="2000" dirty="0" smtClean="0">
                <a:solidFill>
                  <a:srgbClr val="0000FF"/>
                </a:solidFill>
              </a:rPr>
              <a:t>, montaj </a:t>
            </a:r>
            <a:r>
              <a:rPr lang="tr-TR" sz="2000" dirty="0">
                <a:solidFill>
                  <a:srgbClr val="0000FF"/>
                </a:solidFill>
              </a:rPr>
              <a:t>ve işetmesinde görev </a:t>
            </a:r>
            <a:r>
              <a:rPr lang="tr-TR" sz="2000" dirty="0" smtClean="0">
                <a:solidFill>
                  <a:srgbClr val="0000FF"/>
                </a:solidFill>
              </a:rPr>
              <a:t>alır.</a:t>
            </a:r>
          </a:p>
          <a:p>
            <a:r>
              <a:rPr lang="tr-TR" sz="2000" dirty="0" smtClean="0">
                <a:solidFill>
                  <a:srgbClr val="0000FF"/>
                </a:solidFill>
              </a:rPr>
              <a:t>Haberleşme</a:t>
            </a:r>
            <a:r>
              <a:rPr lang="tr-TR" sz="2000" dirty="0">
                <a:solidFill>
                  <a:srgbClr val="0000FF"/>
                </a:solidFill>
              </a:rPr>
              <a:t>, endüstriyel</a:t>
            </a:r>
            <a:r>
              <a:rPr lang="tr-TR" sz="2000" dirty="0" smtClean="0">
                <a:solidFill>
                  <a:srgbClr val="0000FF"/>
                </a:solidFill>
              </a:rPr>
              <a:t>, tıbbi </a:t>
            </a:r>
            <a:r>
              <a:rPr lang="tr-TR" sz="2000" dirty="0">
                <a:solidFill>
                  <a:srgbClr val="0000FF"/>
                </a:solidFill>
              </a:rPr>
              <a:t>cihazlarda yani elektronik aletlerin olduğu her alanda görev alırlar. </a:t>
            </a:r>
            <a:endParaRPr lang="tr-TR" sz="2000" dirty="0" smtClean="0">
              <a:solidFill>
                <a:srgbClr val="0000FF"/>
              </a:solidFill>
            </a:endParaRPr>
          </a:p>
          <a:p>
            <a:r>
              <a:rPr lang="tr-TR" sz="2000" dirty="0" smtClean="0">
                <a:solidFill>
                  <a:srgbClr val="0000FF"/>
                </a:solidFill>
              </a:rPr>
              <a:t>Elektronik </a:t>
            </a:r>
            <a:r>
              <a:rPr lang="tr-TR" sz="2000" dirty="0">
                <a:solidFill>
                  <a:srgbClr val="0000FF"/>
                </a:solidFill>
              </a:rPr>
              <a:t>teçhizatlar için proje yapar, resimli şemalar hazırlar ve bu iş </a:t>
            </a:r>
            <a:r>
              <a:rPr lang="tr-TR" sz="2000" dirty="0" smtClean="0">
                <a:solidFill>
                  <a:srgbClr val="0000FF"/>
                </a:solidFill>
              </a:rPr>
              <a:t>için gerekli olan </a:t>
            </a:r>
            <a:r>
              <a:rPr lang="tr-TR" sz="2000" dirty="0">
                <a:solidFill>
                  <a:srgbClr val="0000FF"/>
                </a:solidFill>
              </a:rPr>
              <a:t>iş gücünü</a:t>
            </a:r>
            <a:r>
              <a:rPr lang="tr-TR" sz="2000" dirty="0" smtClean="0">
                <a:solidFill>
                  <a:srgbClr val="0000FF"/>
                </a:solidFill>
              </a:rPr>
              <a:t>, maliyetini </a:t>
            </a:r>
            <a:r>
              <a:rPr lang="tr-TR" sz="2000" dirty="0">
                <a:solidFill>
                  <a:srgbClr val="0000FF"/>
                </a:solidFill>
              </a:rPr>
              <a:t>ve yöntemini hesaplar.</a:t>
            </a:r>
          </a:p>
        </p:txBody>
      </p:sp>
      <p:sp>
        <p:nvSpPr>
          <p:cNvPr id="4" name="İçerik Yer Tutucusu 3"/>
          <p:cNvSpPr>
            <a:spLocks noGrp="1"/>
          </p:cNvSpPr>
          <p:nvPr>
            <p:ph sz="half" idx="2"/>
          </p:nvPr>
        </p:nvSpPr>
        <p:spPr/>
        <p:txBody>
          <a:bodyPr/>
          <a:lstStyle/>
          <a:p>
            <a:r>
              <a:rPr lang="tr-TR" sz="2400" dirty="0" smtClean="0">
                <a:solidFill>
                  <a:srgbClr val="C00000"/>
                </a:solidFill>
              </a:rPr>
              <a:t>Çalışma Alanları:</a:t>
            </a:r>
          </a:p>
          <a:p>
            <a:r>
              <a:rPr lang="tr-TR" sz="2400" dirty="0">
                <a:solidFill>
                  <a:srgbClr val="0000FF"/>
                </a:solidFill>
              </a:rPr>
              <a:t>Elektrik </a:t>
            </a:r>
            <a:r>
              <a:rPr lang="tr-TR" sz="2400" dirty="0" smtClean="0">
                <a:solidFill>
                  <a:srgbClr val="0000FF"/>
                </a:solidFill>
              </a:rPr>
              <a:t>santralleri,</a:t>
            </a:r>
          </a:p>
          <a:p>
            <a:r>
              <a:rPr lang="tr-TR" sz="2400" dirty="0" smtClean="0">
                <a:solidFill>
                  <a:srgbClr val="0000FF"/>
                </a:solidFill>
              </a:rPr>
              <a:t>şantiyeler ve</a:t>
            </a:r>
          </a:p>
          <a:p>
            <a:r>
              <a:rPr lang="tr-TR" sz="2400" dirty="0" err="1" smtClean="0">
                <a:solidFill>
                  <a:srgbClr val="0000FF"/>
                </a:solidFill>
              </a:rPr>
              <a:t>laboratuarlarda</a:t>
            </a:r>
            <a:r>
              <a:rPr lang="tr-TR" sz="2400" dirty="0">
                <a:solidFill>
                  <a:srgbClr val="0000FF"/>
                </a:solidFill>
              </a:rPr>
              <a:t>, </a:t>
            </a:r>
            <a:endParaRPr lang="tr-TR" sz="2400" dirty="0" smtClean="0">
              <a:solidFill>
                <a:srgbClr val="0000FF"/>
              </a:solidFill>
            </a:endParaRPr>
          </a:p>
          <a:p>
            <a:r>
              <a:rPr lang="tr-TR" sz="2400" dirty="0" smtClean="0">
                <a:solidFill>
                  <a:srgbClr val="0000FF"/>
                </a:solidFill>
              </a:rPr>
              <a:t>proje </a:t>
            </a:r>
            <a:r>
              <a:rPr lang="tr-TR" sz="2400" dirty="0">
                <a:solidFill>
                  <a:srgbClr val="0000FF"/>
                </a:solidFill>
              </a:rPr>
              <a:t>için ise ofislerde, </a:t>
            </a:r>
            <a:endParaRPr lang="tr-TR" sz="2400" dirty="0" smtClean="0">
              <a:solidFill>
                <a:srgbClr val="0000FF"/>
              </a:solidFill>
            </a:endParaRPr>
          </a:p>
          <a:p>
            <a:r>
              <a:rPr lang="tr-TR" sz="2400" dirty="0" smtClean="0">
                <a:solidFill>
                  <a:srgbClr val="0000FF"/>
                </a:solidFill>
              </a:rPr>
              <a:t>tıbbi </a:t>
            </a:r>
            <a:r>
              <a:rPr lang="tr-TR" sz="2400" dirty="0">
                <a:solidFill>
                  <a:srgbClr val="0000FF"/>
                </a:solidFill>
              </a:rPr>
              <a:t>elektronik cihazlar içinde hastanede çalışırlar</a:t>
            </a:r>
            <a:r>
              <a:rPr lang="tr-TR" sz="2400" dirty="0" smtClean="0">
                <a:solidFill>
                  <a:srgbClr val="0000FF"/>
                </a:solidFill>
              </a:rPr>
              <a:t>.</a:t>
            </a:r>
          </a:p>
          <a:p>
            <a:endParaRPr lang="tr-TR" sz="2400" dirty="0">
              <a:solidFill>
                <a:srgbClr val="0000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794960"/>
            <a:ext cx="3514234" cy="1730383"/>
          </a:xfrm>
          <a:prstGeom prst="rect">
            <a:avLst/>
          </a:prstGeom>
        </p:spPr>
      </p:pic>
    </p:spTree>
    <p:extLst>
      <p:ext uri="{BB962C8B-B14F-4D97-AF65-F5344CB8AC3E}">
        <p14:creationId xmlns:p14="http://schemas.microsoft.com/office/powerpoint/2010/main" val="287602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dirty="0">
                <a:solidFill>
                  <a:srgbClr val="C00000"/>
                </a:solidFill>
              </a:rPr>
              <a:t>Bilgisayar Mühendisliği</a:t>
            </a:r>
          </a:p>
        </p:txBody>
      </p:sp>
      <p:sp>
        <p:nvSpPr>
          <p:cNvPr id="3" name="İçerik Yer Tutucusu 2"/>
          <p:cNvSpPr>
            <a:spLocks noGrp="1"/>
          </p:cNvSpPr>
          <p:nvPr>
            <p:ph sz="half" idx="1"/>
          </p:nvPr>
        </p:nvSpPr>
        <p:spPr/>
        <p:txBody>
          <a:bodyPr/>
          <a:lstStyle/>
          <a:p>
            <a:r>
              <a:rPr lang="tr-TR" sz="2000" dirty="0" smtClean="0">
                <a:solidFill>
                  <a:srgbClr val="0000FF"/>
                </a:solidFill>
              </a:rPr>
              <a:t>Bilgisayar </a:t>
            </a:r>
            <a:r>
              <a:rPr lang="tr-TR" sz="2000" dirty="0">
                <a:solidFill>
                  <a:srgbClr val="0000FF"/>
                </a:solidFill>
              </a:rPr>
              <a:t>donanımı ve yazılımını geliştirmek için gerekli olan bilgisayar bilimi ve elektronik mühendisliğinin çeşitli alanlarını birleştiren bir mühendislik dalıdır</a:t>
            </a:r>
            <a:r>
              <a:rPr lang="tr-TR" sz="2000" dirty="0" smtClean="0">
                <a:solidFill>
                  <a:srgbClr val="0000FF"/>
                </a:solidFill>
              </a:rPr>
              <a:t>.</a:t>
            </a:r>
          </a:p>
          <a:p>
            <a:endParaRPr lang="tr-TR" sz="2000" dirty="0">
              <a:solidFill>
                <a:srgbClr val="0000FF"/>
              </a:solidFill>
            </a:endParaRPr>
          </a:p>
        </p:txBody>
      </p:sp>
      <p:sp>
        <p:nvSpPr>
          <p:cNvPr id="4" name="İçerik Yer Tutucusu 3"/>
          <p:cNvSpPr>
            <a:spLocks noGrp="1"/>
          </p:cNvSpPr>
          <p:nvPr>
            <p:ph sz="half" idx="2"/>
          </p:nvPr>
        </p:nvSpPr>
        <p:spPr>
          <a:xfrm>
            <a:off x="4648200" y="1052736"/>
            <a:ext cx="4038600" cy="5688632"/>
          </a:xfrm>
        </p:spPr>
        <p:txBody>
          <a:bodyPr/>
          <a:lstStyle/>
          <a:p>
            <a:r>
              <a:rPr lang="tr-TR" sz="1600" dirty="0">
                <a:solidFill>
                  <a:srgbClr val="C00000"/>
                </a:solidFill>
              </a:rPr>
              <a:t>Bilgisayar mühendisleri yazılım, donanım, sistem ve ağ (network) alanlarında;</a:t>
            </a:r>
          </a:p>
          <a:p>
            <a:r>
              <a:rPr lang="tr-TR" sz="1600" dirty="0">
                <a:solidFill>
                  <a:srgbClr val="0000FF"/>
                </a:solidFill>
              </a:rPr>
              <a:t>Yazılım Uzmanı,</a:t>
            </a:r>
          </a:p>
          <a:p>
            <a:r>
              <a:rPr lang="tr-TR" sz="1600" dirty="0">
                <a:solidFill>
                  <a:srgbClr val="0000FF"/>
                </a:solidFill>
              </a:rPr>
              <a:t>Veri Analisti,</a:t>
            </a:r>
          </a:p>
          <a:p>
            <a:r>
              <a:rPr lang="tr-TR" sz="1600" dirty="0">
                <a:solidFill>
                  <a:srgbClr val="0000FF"/>
                </a:solidFill>
              </a:rPr>
              <a:t>Kalite Kontrol ve Test Uzmanı,</a:t>
            </a:r>
          </a:p>
          <a:p>
            <a:r>
              <a:rPr lang="tr-TR" sz="1600" dirty="0">
                <a:solidFill>
                  <a:srgbClr val="0000FF"/>
                </a:solidFill>
              </a:rPr>
              <a:t>Web Tasarım Uzmanı,</a:t>
            </a:r>
          </a:p>
          <a:p>
            <a:r>
              <a:rPr lang="tr-TR" sz="1600" dirty="0">
                <a:solidFill>
                  <a:srgbClr val="0000FF"/>
                </a:solidFill>
              </a:rPr>
              <a:t>Bankalarda </a:t>
            </a:r>
            <a:r>
              <a:rPr lang="tr-TR" sz="1600" dirty="0" err="1">
                <a:solidFill>
                  <a:srgbClr val="0000FF"/>
                </a:solidFill>
              </a:rPr>
              <a:t>Veritabanı</a:t>
            </a:r>
            <a:r>
              <a:rPr lang="tr-TR" sz="1600" dirty="0">
                <a:solidFill>
                  <a:srgbClr val="0000FF"/>
                </a:solidFill>
              </a:rPr>
              <a:t> Uzmanı,</a:t>
            </a:r>
          </a:p>
          <a:p>
            <a:r>
              <a:rPr lang="tr-TR" sz="1600" dirty="0">
                <a:solidFill>
                  <a:srgbClr val="0000FF"/>
                </a:solidFill>
              </a:rPr>
              <a:t>Grafik Tasarımı ve Çizimi,</a:t>
            </a:r>
          </a:p>
          <a:p>
            <a:r>
              <a:rPr lang="tr-TR" sz="1600" dirty="0">
                <a:solidFill>
                  <a:srgbClr val="0000FF"/>
                </a:solidFill>
              </a:rPr>
              <a:t>Kontrol Mühendisliği,</a:t>
            </a:r>
          </a:p>
          <a:p>
            <a:r>
              <a:rPr lang="tr-TR" sz="1600" dirty="0">
                <a:solidFill>
                  <a:srgbClr val="0000FF"/>
                </a:solidFill>
              </a:rPr>
              <a:t>Donanım Mühendisliği,</a:t>
            </a:r>
          </a:p>
          <a:p>
            <a:r>
              <a:rPr lang="tr-TR" sz="1600" dirty="0">
                <a:solidFill>
                  <a:srgbClr val="0000FF"/>
                </a:solidFill>
              </a:rPr>
              <a:t>Veri Mimarı,</a:t>
            </a:r>
          </a:p>
          <a:p>
            <a:r>
              <a:rPr lang="tr-TR" sz="1600" dirty="0">
                <a:solidFill>
                  <a:srgbClr val="0000FF"/>
                </a:solidFill>
              </a:rPr>
              <a:t>Konfigürasyon Yöneticisi,</a:t>
            </a:r>
          </a:p>
          <a:p>
            <a:r>
              <a:rPr lang="tr-TR" sz="1600" dirty="0">
                <a:solidFill>
                  <a:srgbClr val="0000FF"/>
                </a:solidFill>
              </a:rPr>
              <a:t>Ağ İnternet Uzmanı,</a:t>
            </a:r>
          </a:p>
          <a:p>
            <a:r>
              <a:rPr lang="tr-TR" sz="1600" dirty="0">
                <a:solidFill>
                  <a:srgbClr val="0000FF"/>
                </a:solidFill>
              </a:rPr>
              <a:t>Robotik Mühendisliği,</a:t>
            </a:r>
          </a:p>
          <a:p>
            <a:r>
              <a:rPr lang="tr-TR" sz="1600" dirty="0">
                <a:solidFill>
                  <a:srgbClr val="0000FF"/>
                </a:solidFill>
              </a:rPr>
              <a:t>gibi alanlarda çalışabilirler. Bunların haricinde güvenlik alanında “Beyaz Şapkalı Hacker” olarak siber güvenlik alanında görev alabilirler.</a:t>
            </a:r>
          </a:p>
          <a:p>
            <a:endParaRPr lang="tr-TR" sz="1800" dirty="0"/>
          </a:p>
        </p:txBody>
      </p:sp>
    </p:spTree>
    <p:extLst>
      <p:ext uri="{BB962C8B-B14F-4D97-AF65-F5344CB8AC3E}">
        <p14:creationId xmlns:p14="http://schemas.microsoft.com/office/powerpoint/2010/main" val="1331538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lstStyle/>
          <a:p>
            <a:r>
              <a:rPr lang="tr-TR" dirty="0" smtClean="0">
                <a:solidFill>
                  <a:srgbClr val="FF0000"/>
                </a:solidFill>
              </a:rPr>
              <a:t>GIDA MÜHENDİSLİĞİ</a:t>
            </a:r>
            <a:endParaRPr lang="tr-TR" dirty="0">
              <a:solidFill>
                <a:srgbClr val="FF0000"/>
              </a:solidFill>
            </a:endParaRPr>
          </a:p>
        </p:txBody>
      </p:sp>
      <p:sp>
        <p:nvSpPr>
          <p:cNvPr id="3" name="İçerik Yer Tutucusu 2"/>
          <p:cNvSpPr>
            <a:spLocks noGrp="1"/>
          </p:cNvSpPr>
          <p:nvPr>
            <p:ph sz="half" idx="1"/>
          </p:nvPr>
        </p:nvSpPr>
        <p:spPr>
          <a:xfrm>
            <a:off x="457200" y="1124744"/>
            <a:ext cx="4038600" cy="5616624"/>
          </a:xfrm>
        </p:spPr>
        <p:txBody>
          <a:bodyPr/>
          <a:lstStyle/>
          <a:p>
            <a:r>
              <a:rPr lang="tr-TR" sz="1800" dirty="0" smtClean="0">
                <a:solidFill>
                  <a:srgbClr val="0000FF"/>
                </a:solidFill>
              </a:rPr>
              <a:t>Ürünlerin </a:t>
            </a:r>
            <a:r>
              <a:rPr lang="tr-TR" sz="1800" dirty="0">
                <a:solidFill>
                  <a:srgbClr val="0000FF"/>
                </a:solidFill>
              </a:rPr>
              <a:t>üretimini, hammaddeden tüketiciye sunuluna kadar tüm aşamaları denetlenmesi ve kalite kontrolünün </a:t>
            </a:r>
            <a:r>
              <a:rPr lang="tr-TR" sz="1800" dirty="0" smtClean="0">
                <a:solidFill>
                  <a:srgbClr val="0000FF"/>
                </a:solidFill>
              </a:rPr>
              <a:t>yapılması</a:t>
            </a:r>
            <a:endParaRPr lang="tr-TR" sz="1800" dirty="0">
              <a:solidFill>
                <a:srgbClr val="0000FF"/>
              </a:solidFill>
            </a:endParaRPr>
          </a:p>
          <a:p>
            <a:r>
              <a:rPr lang="tr-TR" sz="1800" dirty="0">
                <a:solidFill>
                  <a:srgbClr val="0000FF"/>
                </a:solidFill>
              </a:rPr>
              <a:t>Gıdanın hijyenik koşullarda üretilmesinin sağlanması ve denetlenmesi</a:t>
            </a:r>
            <a:r>
              <a:rPr lang="tr-TR" sz="1800" dirty="0" smtClean="0">
                <a:solidFill>
                  <a:srgbClr val="0000FF"/>
                </a:solidFill>
              </a:rPr>
              <a:t>,</a:t>
            </a:r>
          </a:p>
          <a:p>
            <a:r>
              <a:rPr lang="tr-TR" sz="1800" dirty="0" smtClean="0">
                <a:solidFill>
                  <a:srgbClr val="0000FF"/>
                </a:solidFill>
              </a:rPr>
              <a:t>Ürünlerinin </a:t>
            </a:r>
            <a:r>
              <a:rPr lang="tr-TR" sz="1800" dirty="0">
                <a:solidFill>
                  <a:srgbClr val="0000FF"/>
                </a:solidFill>
              </a:rPr>
              <a:t>uygun yerlerde ve korunmasının sağlanması</a:t>
            </a:r>
            <a:r>
              <a:rPr lang="tr-TR" sz="1800" dirty="0" smtClean="0">
                <a:solidFill>
                  <a:srgbClr val="0000FF"/>
                </a:solidFill>
              </a:rPr>
              <a:t>,</a:t>
            </a:r>
          </a:p>
          <a:p>
            <a:r>
              <a:rPr lang="tr-TR" sz="1800" dirty="0">
                <a:solidFill>
                  <a:srgbClr val="0000FF"/>
                </a:solidFill>
              </a:rPr>
              <a:t>En az maliyetle en iyi ürünlerin üretilmesi ve geliştirilmesi</a:t>
            </a:r>
            <a:r>
              <a:rPr lang="tr-TR" sz="1800" dirty="0" smtClean="0">
                <a:solidFill>
                  <a:srgbClr val="0000FF"/>
                </a:solidFill>
              </a:rPr>
              <a:t>,</a:t>
            </a:r>
          </a:p>
          <a:p>
            <a:r>
              <a:rPr lang="tr-TR" sz="1800" dirty="0">
                <a:solidFill>
                  <a:srgbClr val="0000FF"/>
                </a:solidFill>
              </a:rPr>
              <a:t>Üretim sırasında çıkabilecek sorunların giderilmesi ve, işlemlerin aksamadan devam ettirilmesinin sağlanması</a:t>
            </a:r>
            <a:r>
              <a:rPr lang="tr-TR" sz="1800" dirty="0" smtClean="0">
                <a:solidFill>
                  <a:srgbClr val="0000FF"/>
                </a:solidFill>
              </a:rPr>
              <a:t>,</a:t>
            </a:r>
          </a:p>
          <a:p>
            <a:r>
              <a:rPr lang="tr-TR" sz="1800" dirty="0">
                <a:solidFill>
                  <a:srgbClr val="0000FF"/>
                </a:solidFill>
              </a:rPr>
              <a:t>Ürün numunelerinin test ve incelemesini yaparak belgelemek</a:t>
            </a:r>
            <a:r>
              <a:rPr lang="tr-TR" sz="1800" dirty="0" smtClean="0">
                <a:solidFill>
                  <a:srgbClr val="0000FF"/>
                </a:solidFill>
              </a:rPr>
              <a:t>,</a:t>
            </a:r>
          </a:p>
          <a:p>
            <a:r>
              <a:rPr lang="tr-TR" sz="1800" dirty="0">
                <a:solidFill>
                  <a:srgbClr val="0000FF"/>
                </a:solidFill>
              </a:rPr>
              <a:t>İşletmenin, maliyetleri düşürerek verimliliğin ve karlılığın arttırılması</a:t>
            </a:r>
          </a:p>
          <a:p>
            <a:endParaRPr lang="tr-TR" sz="1800" dirty="0" smtClean="0">
              <a:solidFill>
                <a:srgbClr val="0000FF"/>
              </a:solidFill>
            </a:endParaRPr>
          </a:p>
          <a:p>
            <a:endParaRPr lang="tr-TR" sz="1800" dirty="0" smtClean="0">
              <a:solidFill>
                <a:srgbClr val="0000FF"/>
              </a:solidFill>
            </a:endParaRPr>
          </a:p>
          <a:p>
            <a:endParaRPr lang="tr-TR" sz="1800" dirty="0">
              <a:solidFill>
                <a:srgbClr val="0000FF"/>
              </a:solidFill>
            </a:endParaRPr>
          </a:p>
          <a:p>
            <a:endParaRPr lang="tr-TR" sz="2000" dirty="0">
              <a:solidFill>
                <a:srgbClr val="0000FF"/>
              </a:solidFill>
            </a:endParaRPr>
          </a:p>
          <a:p>
            <a:endParaRPr lang="tr-TR" sz="2000" dirty="0">
              <a:solidFill>
                <a:srgbClr val="0000FF"/>
              </a:solidFill>
            </a:endParaRPr>
          </a:p>
        </p:txBody>
      </p:sp>
      <p:sp>
        <p:nvSpPr>
          <p:cNvPr id="4" name="İçerik Yer Tutucusu 3"/>
          <p:cNvSpPr>
            <a:spLocks noGrp="1"/>
          </p:cNvSpPr>
          <p:nvPr>
            <p:ph sz="half" idx="2"/>
          </p:nvPr>
        </p:nvSpPr>
        <p:spPr>
          <a:xfrm>
            <a:off x="4648200" y="1124744"/>
            <a:ext cx="4038600" cy="5001419"/>
          </a:xfrm>
        </p:spPr>
        <p:txBody>
          <a:bodyPr/>
          <a:lstStyle/>
          <a:p>
            <a:r>
              <a:rPr lang="tr-TR" sz="2400" dirty="0" smtClean="0">
                <a:solidFill>
                  <a:srgbClr val="C00000"/>
                </a:solidFill>
              </a:rPr>
              <a:t>Çalışma Alanları:</a:t>
            </a:r>
          </a:p>
          <a:p>
            <a:r>
              <a:rPr lang="tr-TR" sz="1800" dirty="0">
                <a:solidFill>
                  <a:srgbClr val="0000FF"/>
                </a:solidFill>
              </a:rPr>
              <a:t>Sağlık Bakanlığı</a:t>
            </a:r>
          </a:p>
          <a:p>
            <a:r>
              <a:rPr lang="tr-TR" sz="1800" dirty="0">
                <a:solidFill>
                  <a:srgbClr val="0000FF"/>
                </a:solidFill>
              </a:rPr>
              <a:t>Tarım ve Köy İşleri </a:t>
            </a:r>
            <a:r>
              <a:rPr lang="tr-TR" sz="1800" dirty="0" smtClean="0">
                <a:solidFill>
                  <a:srgbClr val="0000FF"/>
                </a:solidFill>
              </a:rPr>
              <a:t>Bakanlığı</a:t>
            </a:r>
          </a:p>
          <a:p>
            <a:r>
              <a:rPr lang="tr-TR" sz="1800" dirty="0" smtClean="0">
                <a:solidFill>
                  <a:srgbClr val="0000FF"/>
                </a:solidFill>
              </a:rPr>
              <a:t>Gümrük Bakanlığı</a:t>
            </a:r>
          </a:p>
          <a:p>
            <a:r>
              <a:rPr lang="tr-TR" sz="1800" dirty="0">
                <a:solidFill>
                  <a:srgbClr val="0000FF"/>
                </a:solidFill>
              </a:rPr>
              <a:t>Sanayi Ve Ticaret </a:t>
            </a:r>
            <a:r>
              <a:rPr lang="tr-TR" sz="1800" dirty="0" smtClean="0">
                <a:solidFill>
                  <a:srgbClr val="0000FF"/>
                </a:solidFill>
              </a:rPr>
              <a:t>Bakanlığı</a:t>
            </a:r>
          </a:p>
          <a:p>
            <a:r>
              <a:rPr lang="tr-TR" sz="1800" dirty="0" smtClean="0">
                <a:solidFill>
                  <a:srgbClr val="0000FF"/>
                </a:solidFill>
              </a:rPr>
              <a:t>İl </a:t>
            </a:r>
            <a:r>
              <a:rPr lang="tr-TR" sz="1800" dirty="0">
                <a:solidFill>
                  <a:srgbClr val="0000FF"/>
                </a:solidFill>
              </a:rPr>
              <a:t>Gıda Tarım ve Hayvancılık </a:t>
            </a:r>
            <a:r>
              <a:rPr lang="tr-TR" sz="1800" dirty="0" smtClean="0">
                <a:solidFill>
                  <a:srgbClr val="0000FF"/>
                </a:solidFill>
              </a:rPr>
              <a:t>Müdürlüğü</a:t>
            </a:r>
          </a:p>
          <a:p>
            <a:r>
              <a:rPr lang="tr-TR" sz="1800" dirty="0" err="1" smtClean="0">
                <a:solidFill>
                  <a:srgbClr val="0000FF"/>
                </a:solidFill>
              </a:rPr>
              <a:t>Tübitak</a:t>
            </a:r>
            <a:endParaRPr lang="tr-TR" sz="1800" dirty="0" smtClean="0">
              <a:solidFill>
                <a:srgbClr val="0000FF"/>
              </a:solidFill>
            </a:endParaRPr>
          </a:p>
          <a:p>
            <a:r>
              <a:rPr lang="tr-TR" sz="1800" dirty="0" smtClean="0">
                <a:solidFill>
                  <a:srgbClr val="0000FF"/>
                </a:solidFill>
              </a:rPr>
              <a:t>Belediyelerde </a:t>
            </a:r>
          </a:p>
          <a:p>
            <a:r>
              <a:rPr lang="tr-TR" sz="1800" dirty="0" smtClean="0">
                <a:solidFill>
                  <a:srgbClr val="0000FF"/>
                </a:solidFill>
              </a:rPr>
              <a:t>İl </a:t>
            </a:r>
            <a:r>
              <a:rPr lang="tr-TR" sz="1800" dirty="0">
                <a:solidFill>
                  <a:srgbClr val="0000FF"/>
                </a:solidFill>
              </a:rPr>
              <a:t>Gıda Tarım ve Hayvancılık Müdürlüğü’nde gıda mühendisi olarak görev alabildikleri gibi kalite belgeleri veren kurumlarda denetçi olarak da çalışabilirler.</a:t>
            </a:r>
          </a:p>
          <a:p>
            <a:endParaRPr lang="tr-TR" sz="2400" dirty="0">
              <a:solidFill>
                <a:srgbClr val="0000FF"/>
              </a:solidFill>
            </a:endParaRPr>
          </a:p>
          <a:p>
            <a:endParaRPr lang="tr-TR" sz="2400" dirty="0">
              <a:solidFill>
                <a:srgbClr val="0000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5661248"/>
            <a:ext cx="2328850" cy="1162474"/>
          </a:xfrm>
          <a:prstGeom prst="rect">
            <a:avLst/>
          </a:prstGeom>
        </p:spPr>
      </p:pic>
    </p:spTree>
    <p:extLst>
      <p:ext uri="{BB962C8B-B14F-4D97-AF65-F5344CB8AC3E}">
        <p14:creationId xmlns:p14="http://schemas.microsoft.com/office/powerpoint/2010/main" val="1937379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ZİRAAT MÜHENDİSLİĞİ</a:t>
            </a:r>
            <a:endParaRPr lang="tr-TR" dirty="0">
              <a:solidFill>
                <a:srgbClr val="C00000"/>
              </a:solidFill>
            </a:endParaRPr>
          </a:p>
        </p:txBody>
      </p:sp>
      <p:sp>
        <p:nvSpPr>
          <p:cNvPr id="3" name="İçerik Yer Tutucusu 2"/>
          <p:cNvSpPr>
            <a:spLocks noGrp="1"/>
          </p:cNvSpPr>
          <p:nvPr>
            <p:ph sz="half" idx="1"/>
          </p:nvPr>
        </p:nvSpPr>
        <p:spPr>
          <a:xfrm>
            <a:off x="457200" y="1600200"/>
            <a:ext cx="4038600" cy="4925144"/>
          </a:xfrm>
        </p:spPr>
        <p:txBody>
          <a:bodyPr/>
          <a:lstStyle/>
          <a:p>
            <a:r>
              <a:rPr lang="tr-TR" sz="2000" dirty="0">
                <a:solidFill>
                  <a:srgbClr val="0000FF"/>
                </a:solidFill>
              </a:rPr>
              <a:t>Ziraat Mühendisliği, tarım ekipmanlarının ve makinelerinin tasarımı, </a:t>
            </a:r>
            <a:endParaRPr lang="tr-TR" sz="2000" dirty="0" smtClean="0">
              <a:solidFill>
                <a:srgbClr val="0000FF"/>
              </a:solidFill>
            </a:endParaRPr>
          </a:p>
          <a:p>
            <a:r>
              <a:rPr lang="tr-TR" sz="2000" dirty="0" smtClean="0">
                <a:solidFill>
                  <a:srgbClr val="0000FF"/>
                </a:solidFill>
              </a:rPr>
              <a:t>yapımı </a:t>
            </a:r>
            <a:r>
              <a:rPr lang="tr-TR" sz="2000" dirty="0">
                <a:solidFill>
                  <a:srgbClr val="0000FF"/>
                </a:solidFill>
              </a:rPr>
              <a:t>ve iyileştirilmesi ile ilgili mühendislik alanıdır</a:t>
            </a:r>
            <a:r>
              <a:rPr lang="tr-TR" sz="2000" dirty="0" smtClean="0">
                <a:solidFill>
                  <a:srgbClr val="0000FF"/>
                </a:solidFill>
              </a:rPr>
              <a:t>.</a:t>
            </a:r>
          </a:p>
          <a:p>
            <a:r>
              <a:rPr lang="tr-TR" sz="2000" dirty="0" smtClean="0">
                <a:solidFill>
                  <a:srgbClr val="0000FF"/>
                </a:solidFill>
              </a:rPr>
              <a:t>Barajlar,</a:t>
            </a:r>
          </a:p>
          <a:p>
            <a:r>
              <a:rPr lang="tr-TR" sz="2000" dirty="0" smtClean="0">
                <a:solidFill>
                  <a:srgbClr val="0000FF"/>
                </a:solidFill>
              </a:rPr>
              <a:t> </a:t>
            </a:r>
            <a:r>
              <a:rPr lang="tr-TR" sz="2000" dirty="0">
                <a:solidFill>
                  <a:srgbClr val="0000FF"/>
                </a:solidFill>
              </a:rPr>
              <a:t>su depoları, </a:t>
            </a:r>
            <a:endParaRPr lang="tr-TR" sz="2000" dirty="0" smtClean="0">
              <a:solidFill>
                <a:srgbClr val="0000FF"/>
              </a:solidFill>
            </a:endParaRPr>
          </a:p>
          <a:p>
            <a:r>
              <a:rPr lang="tr-TR" sz="2000" dirty="0" smtClean="0">
                <a:solidFill>
                  <a:srgbClr val="0000FF"/>
                </a:solidFill>
              </a:rPr>
              <a:t>depolar ve</a:t>
            </a:r>
          </a:p>
          <a:p>
            <a:r>
              <a:rPr lang="tr-TR" sz="2000" dirty="0" smtClean="0">
                <a:solidFill>
                  <a:srgbClr val="0000FF"/>
                </a:solidFill>
              </a:rPr>
              <a:t> </a:t>
            </a:r>
            <a:r>
              <a:rPr lang="tr-TR" sz="2000" dirty="0">
                <a:solidFill>
                  <a:srgbClr val="0000FF"/>
                </a:solidFill>
              </a:rPr>
              <a:t>diğer yapılar gibi tarımsal altyapı tasarlar ve inşa ederler. </a:t>
            </a:r>
            <a:endParaRPr lang="tr-TR" sz="2000" dirty="0" smtClean="0">
              <a:solidFill>
                <a:srgbClr val="0000FF"/>
              </a:solidFill>
            </a:endParaRPr>
          </a:p>
          <a:p>
            <a:r>
              <a:rPr lang="tr-TR" sz="2000" dirty="0" smtClean="0">
                <a:solidFill>
                  <a:srgbClr val="0000FF"/>
                </a:solidFill>
              </a:rPr>
              <a:t>Ayrıca </a:t>
            </a:r>
            <a:r>
              <a:rPr lang="tr-TR" sz="2000" dirty="0">
                <a:solidFill>
                  <a:srgbClr val="0000FF"/>
                </a:solidFill>
              </a:rPr>
              <a:t>büyük çiftliklerde kirlilik kontrolü için mühendislik çözümlerine de yardımcı olabilirler.</a:t>
            </a:r>
          </a:p>
        </p:txBody>
      </p:sp>
      <p:sp>
        <p:nvSpPr>
          <p:cNvPr id="4" name="İçerik Yer Tutucusu 3"/>
          <p:cNvSpPr>
            <a:spLocks noGrp="1"/>
          </p:cNvSpPr>
          <p:nvPr>
            <p:ph sz="half" idx="2"/>
          </p:nvPr>
        </p:nvSpPr>
        <p:spPr>
          <a:xfrm>
            <a:off x="4648200" y="1340768"/>
            <a:ext cx="4038600" cy="5256584"/>
          </a:xfrm>
        </p:spPr>
        <p:txBody>
          <a:bodyPr/>
          <a:lstStyle/>
          <a:p>
            <a:r>
              <a:rPr lang="tr-TR" sz="1800" dirty="0" smtClean="0">
                <a:solidFill>
                  <a:srgbClr val="C00000"/>
                </a:solidFill>
              </a:rPr>
              <a:t>Ziraat </a:t>
            </a:r>
            <a:r>
              <a:rPr lang="tr-TR" sz="1800" dirty="0">
                <a:solidFill>
                  <a:srgbClr val="C00000"/>
                </a:solidFill>
              </a:rPr>
              <a:t>mühendisleri tarıma dair hizmet veren her kurumda çalışabilirler. </a:t>
            </a:r>
            <a:r>
              <a:rPr lang="tr-TR" sz="1800" dirty="0" smtClean="0">
                <a:solidFill>
                  <a:srgbClr val="C00000"/>
                </a:solidFill>
              </a:rPr>
              <a:t>Örneğin;</a:t>
            </a:r>
          </a:p>
          <a:p>
            <a:r>
              <a:rPr lang="tr-TR" sz="1800" dirty="0" smtClean="0">
                <a:solidFill>
                  <a:srgbClr val="0000FF"/>
                </a:solidFill>
              </a:rPr>
              <a:t>Tarım </a:t>
            </a:r>
            <a:r>
              <a:rPr lang="tr-TR" sz="1800" dirty="0">
                <a:solidFill>
                  <a:srgbClr val="0000FF"/>
                </a:solidFill>
              </a:rPr>
              <a:t>ve </a:t>
            </a:r>
            <a:r>
              <a:rPr lang="tr-TR" sz="1800" dirty="0" err="1">
                <a:solidFill>
                  <a:srgbClr val="0000FF"/>
                </a:solidFill>
              </a:rPr>
              <a:t>Köyişleri</a:t>
            </a:r>
            <a:r>
              <a:rPr lang="tr-TR" sz="1800" dirty="0">
                <a:solidFill>
                  <a:srgbClr val="0000FF"/>
                </a:solidFill>
              </a:rPr>
              <a:t> Bakanlığı,</a:t>
            </a:r>
          </a:p>
          <a:p>
            <a:r>
              <a:rPr lang="tr-TR" sz="1800" dirty="0">
                <a:solidFill>
                  <a:srgbClr val="0000FF"/>
                </a:solidFill>
              </a:rPr>
              <a:t>Şeker Fabrikaları,</a:t>
            </a:r>
          </a:p>
          <a:p>
            <a:r>
              <a:rPr lang="tr-TR" sz="1800" dirty="0">
                <a:solidFill>
                  <a:srgbClr val="0000FF"/>
                </a:solidFill>
              </a:rPr>
              <a:t>Tarım Kredi Kooperatifleri,</a:t>
            </a:r>
          </a:p>
          <a:p>
            <a:r>
              <a:rPr lang="tr-TR" sz="1800" dirty="0">
                <a:solidFill>
                  <a:srgbClr val="0000FF"/>
                </a:solidFill>
              </a:rPr>
              <a:t>Tarım Borsaları,</a:t>
            </a:r>
          </a:p>
          <a:p>
            <a:r>
              <a:rPr lang="tr-TR" sz="1800" dirty="0">
                <a:solidFill>
                  <a:srgbClr val="0000FF"/>
                </a:solidFill>
              </a:rPr>
              <a:t>Ticaret ve Sanayi Odaları,</a:t>
            </a:r>
          </a:p>
          <a:p>
            <a:r>
              <a:rPr lang="tr-TR" sz="1800" dirty="0">
                <a:solidFill>
                  <a:srgbClr val="0000FF"/>
                </a:solidFill>
              </a:rPr>
              <a:t>Ziraat Bankası,</a:t>
            </a:r>
          </a:p>
          <a:p>
            <a:r>
              <a:rPr lang="tr-TR" sz="1800" dirty="0">
                <a:solidFill>
                  <a:srgbClr val="0000FF"/>
                </a:solidFill>
              </a:rPr>
              <a:t>Zirai Tarım Aletleri Üreten Firmalar,</a:t>
            </a:r>
          </a:p>
          <a:p>
            <a:r>
              <a:rPr lang="tr-TR" sz="1800" dirty="0">
                <a:solidFill>
                  <a:srgbClr val="0000FF"/>
                </a:solidFill>
              </a:rPr>
              <a:t>Tarım İlaçları Üreten Firmalar</a:t>
            </a:r>
          </a:p>
          <a:p>
            <a:r>
              <a:rPr lang="tr-TR" sz="1800" dirty="0">
                <a:solidFill>
                  <a:srgbClr val="0000FF"/>
                </a:solidFill>
              </a:rPr>
              <a:t>Ve benzeri daha birçok yerde çalışabilirler.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229200"/>
            <a:ext cx="2520280" cy="1489666"/>
          </a:xfrm>
          <a:prstGeom prst="rect">
            <a:avLst/>
          </a:prstGeom>
        </p:spPr>
      </p:pic>
    </p:spTree>
    <p:extLst>
      <p:ext uri="{BB962C8B-B14F-4D97-AF65-F5344CB8AC3E}">
        <p14:creationId xmlns:p14="http://schemas.microsoft.com/office/powerpoint/2010/main" val="1217569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a:extLst>
              <a:ext uri="{FF2B5EF4-FFF2-40B4-BE49-F238E27FC236}">
                <a16:creationId xmlns="" xmlns:a16="http://schemas.microsoft.com/office/drawing/2014/main" id="{A2DA2469-F8B1-4C5B-A9BF-D3862E613F22}"/>
              </a:ext>
            </a:extLst>
          </p:cNvPr>
          <p:cNvSpPr>
            <a:spLocks noGrp="1"/>
          </p:cNvSpPr>
          <p:nvPr>
            <p:ph type="title"/>
          </p:nvPr>
        </p:nvSpPr>
        <p:spPr>
          <a:solidFill>
            <a:srgbClr val="FFFF99"/>
          </a:solidFill>
        </p:spPr>
        <p:txBody>
          <a:bodyPr/>
          <a:lstStyle/>
          <a:p>
            <a:r>
              <a:rPr lang="tr-TR" altLang="en-US" b="1">
                <a:solidFill>
                  <a:srgbClr val="FF0000"/>
                </a:solidFill>
              </a:rPr>
              <a:t>Sağlık Bilimleri</a:t>
            </a:r>
          </a:p>
        </p:txBody>
      </p:sp>
      <p:sp>
        <p:nvSpPr>
          <p:cNvPr id="12291" name="2 İçerik Yer Tutucusu">
            <a:extLst>
              <a:ext uri="{FF2B5EF4-FFF2-40B4-BE49-F238E27FC236}">
                <a16:creationId xmlns="" xmlns:a16="http://schemas.microsoft.com/office/drawing/2014/main" id="{7368C653-3979-45A9-B465-AC1DF96B336D}"/>
              </a:ext>
            </a:extLst>
          </p:cNvPr>
          <p:cNvSpPr>
            <a:spLocks noGrp="1"/>
          </p:cNvSpPr>
          <p:nvPr>
            <p:ph idx="1"/>
          </p:nvPr>
        </p:nvSpPr>
        <p:spPr>
          <a:xfrm>
            <a:off x="457200" y="1600200"/>
            <a:ext cx="2900363" cy="4525963"/>
          </a:xfrm>
        </p:spPr>
        <p:txBody>
          <a:bodyPr/>
          <a:lstStyle/>
          <a:p>
            <a:pPr eaLnBrk="1" hangingPunct="1"/>
            <a:r>
              <a:rPr lang="tr-TR" altLang="en-US" sz="2400" b="1" dirty="0">
                <a:solidFill>
                  <a:srgbClr val="0000FF"/>
                </a:solidFill>
              </a:rPr>
              <a:t>Tıp</a:t>
            </a:r>
          </a:p>
          <a:p>
            <a:pPr eaLnBrk="1" hangingPunct="1"/>
            <a:r>
              <a:rPr lang="tr-TR" altLang="en-US" sz="2400" b="1" dirty="0">
                <a:solidFill>
                  <a:srgbClr val="0000FF"/>
                </a:solidFill>
              </a:rPr>
              <a:t>Eczacılık</a:t>
            </a:r>
          </a:p>
          <a:p>
            <a:pPr eaLnBrk="1" hangingPunct="1"/>
            <a:r>
              <a:rPr lang="tr-TR" altLang="en-US" sz="2400" b="1" dirty="0">
                <a:solidFill>
                  <a:srgbClr val="0000FF"/>
                </a:solidFill>
              </a:rPr>
              <a:t>Diş Hekimliği</a:t>
            </a:r>
          </a:p>
          <a:p>
            <a:pPr eaLnBrk="1" hangingPunct="1"/>
            <a:r>
              <a:rPr lang="tr-TR" altLang="en-US" sz="2400" b="1" dirty="0">
                <a:solidFill>
                  <a:srgbClr val="0000FF"/>
                </a:solidFill>
              </a:rPr>
              <a:t>Fizyoterapi ve Rehabilitasyon</a:t>
            </a:r>
          </a:p>
          <a:p>
            <a:pPr eaLnBrk="1" hangingPunct="1"/>
            <a:r>
              <a:rPr lang="tr-TR" altLang="en-US" sz="2400" b="1" dirty="0">
                <a:solidFill>
                  <a:srgbClr val="0000FF"/>
                </a:solidFill>
              </a:rPr>
              <a:t>Hemşirelik</a:t>
            </a:r>
          </a:p>
          <a:p>
            <a:pPr eaLnBrk="1" hangingPunct="1"/>
            <a:r>
              <a:rPr lang="tr-TR" altLang="en-US" sz="2400" b="1" dirty="0">
                <a:solidFill>
                  <a:srgbClr val="0000FF"/>
                </a:solidFill>
              </a:rPr>
              <a:t>Ebelik</a:t>
            </a:r>
          </a:p>
          <a:p>
            <a:pPr eaLnBrk="1" hangingPunct="1"/>
            <a:r>
              <a:rPr lang="tr-TR" altLang="en-US" sz="2400" b="1" dirty="0">
                <a:solidFill>
                  <a:srgbClr val="0000FF"/>
                </a:solidFill>
              </a:rPr>
              <a:t>Moleküler Biyoloji ve Genetik</a:t>
            </a:r>
          </a:p>
          <a:p>
            <a:pPr eaLnBrk="1" hangingPunct="1"/>
            <a:r>
              <a:rPr lang="tr-TR" altLang="en-US" sz="2400" b="1" dirty="0">
                <a:solidFill>
                  <a:srgbClr val="0000FF"/>
                </a:solidFill>
              </a:rPr>
              <a:t>Veterinerlik</a:t>
            </a:r>
          </a:p>
          <a:p>
            <a:endParaRPr lang="tr-TR" altLang="en-US" sz="2400" b="1" dirty="0">
              <a:solidFill>
                <a:srgbClr val="0000FF"/>
              </a:solidFill>
            </a:endParaRPr>
          </a:p>
        </p:txBody>
      </p:sp>
      <p:sp>
        <p:nvSpPr>
          <p:cNvPr id="4" name="2 İçerik Yer Tutucusu">
            <a:extLst>
              <a:ext uri="{FF2B5EF4-FFF2-40B4-BE49-F238E27FC236}">
                <a16:creationId xmlns="" xmlns:a16="http://schemas.microsoft.com/office/drawing/2014/main" id="{AC1F6D67-30F6-4698-9BE5-CD8CDD73745B}"/>
              </a:ext>
            </a:extLst>
          </p:cNvPr>
          <p:cNvSpPr txBox="1">
            <a:spLocks/>
          </p:cNvSpPr>
          <p:nvPr/>
        </p:nvSpPr>
        <p:spPr bwMode="auto">
          <a:xfrm>
            <a:off x="6500813" y="1714500"/>
            <a:ext cx="2643187" cy="2428875"/>
          </a:xfrm>
          <a:prstGeom prst="rect">
            <a:avLst/>
          </a:prstGeom>
          <a:noFill/>
          <a:ln w="9525">
            <a:noFill/>
            <a:miter lim="800000"/>
            <a:headEnd/>
            <a:tailEnd/>
          </a:ln>
        </p:spPr>
        <p:txBody>
          <a:bodyPr/>
          <a:lstStyle/>
          <a:p>
            <a:pPr marL="342900" indent="-342900">
              <a:spcBef>
                <a:spcPct val="20000"/>
              </a:spcBef>
              <a:buFont typeface="Arial" charset="0"/>
              <a:buChar char="•"/>
              <a:defRPr/>
            </a:pPr>
            <a:r>
              <a:rPr lang="tr-TR" sz="2400" b="1" dirty="0" err="1">
                <a:solidFill>
                  <a:srgbClr val="0000FF"/>
                </a:solidFill>
                <a:latin typeface="+mn-lt"/>
              </a:rPr>
              <a:t>Ergoterapi</a:t>
            </a:r>
            <a:endParaRPr lang="tr-TR" sz="2400" b="1" dirty="0">
              <a:solidFill>
                <a:srgbClr val="0000FF"/>
              </a:solidFill>
              <a:latin typeface="+mn-lt"/>
            </a:endParaRPr>
          </a:p>
          <a:p>
            <a:pPr marL="342900" indent="-342900">
              <a:spcBef>
                <a:spcPct val="20000"/>
              </a:spcBef>
              <a:buFont typeface="Arial" charset="0"/>
              <a:buChar char="•"/>
              <a:defRPr/>
            </a:pPr>
            <a:r>
              <a:rPr lang="tr-TR" sz="2400" b="1" dirty="0" err="1">
                <a:solidFill>
                  <a:srgbClr val="0000FF"/>
                </a:solidFill>
                <a:latin typeface="+mn-lt"/>
              </a:rPr>
              <a:t>Ortez</a:t>
            </a:r>
            <a:r>
              <a:rPr lang="tr-TR" sz="2400" b="1" dirty="0">
                <a:solidFill>
                  <a:srgbClr val="0000FF"/>
                </a:solidFill>
                <a:latin typeface="+mn-lt"/>
              </a:rPr>
              <a:t>-Protez</a:t>
            </a:r>
          </a:p>
          <a:p>
            <a:pPr marL="342900" indent="-342900">
              <a:spcBef>
                <a:spcPct val="20000"/>
              </a:spcBef>
              <a:buFont typeface="Arial" charset="0"/>
              <a:buChar char="•"/>
              <a:defRPr/>
            </a:pPr>
            <a:r>
              <a:rPr lang="tr-TR" sz="2400" b="1" dirty="0">
                <a:solidFill>
                  <a:srgbClr val="0000FF"/>
                </a:solidFill>
                <a:latin typeface="+mn-lt"/>
              </a:rPr>
              <a:t>Beslenme ve Diyetetik</a:t>
            </a:r>
          </a:p>
          <a:p>
            <a:pPr marL="342900" indent="-342900">
              <a:spcBef>
                <a:spcPct val="20000"/>
              </a:spcBef>
              <a:buFont typeface="Arial" charset="0"/>
              <a:buChar char="•"/>
              <a:defRPr/>
            </a:pPr>
            <a:r>
              <a:rPr lang="tr-TR" sz="2400" b="1" dirty="0" err="1">
                <a:solidFill>
                  <a:srgbClr val="0000FF"/>
                </a:solidFill>
                <a:latin typeface="+mn-lt"/>
              </a:rPr>
              <a:t>Odyoloji</a:t>
            </a:r>
            <a:endParaRPr lang="tr-TR" sz="2400" b="1" dirty="0">
              <a:solidFill>
                <a:srgbClr val="0000FF"/>
              </a:solidFill>
              <a:latin typeface="+mn-lt"/>
            </a:endParaRPr>
          </a:p>
        </p:txBody>
      </p:sp>
      <p:pic>
        <p:nvPicPr>
          <p:cNvPr id="12293" name="Picture 6" descr="http://cdn.haberiyakala.com/assets/uploads/images/content/2015/05/17/cropped_content_doktorlar-4-gun-is-birakacak_s6I18JbS7L77fzy.jpg">
            <a:hlinkClick r:id="rId2"/>
            <a:extLst>
              <a:ext uri="{FF2B5EF4-FFF2-40B4-BE49-F238E27FC236}">
                <a16:creationId xmlns="" xmlns:a16="http://schemas.microsoft.com/office/drawing/2014/main" id="{1F66B722-9EEB-47BF-A6EE-F2BE76E43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000500"/>
            <a:ext cx="4576763"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http://image.cdn.iha.com.tr/Contents/store/img/792000/793957.jpg">
            <a:hlinkClick r:id="rId4"/>
            <a:extLst>
              <a:ext uri="{FF2B5EF4-FFF2-40B4-BE49-F238E27FC236}">
                <a16:creationId xmlns="" xmlns:a16="http://schemas.microsoft.com/office/drawing/2014/main" id="{83B9A0BB-B11E-4120-AA88-F62540CA6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1571625"/>
            <a:ext cx="350043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TIP</a:t>
            </a:r>
            <a:endParaRPr lang="tr-TR" dirty="0">
              <a:solidFill>
                <a:srgbClr val="C00000"/>
              </a:solidFill>
            </a:endParaRPr>
          </a:p>
        </p:txBody>
      </p:sp>
      <p:sp>
        <p:nvSpPr>
          <p:cNvPr id="4" name="İçerik Yer Tutucusu 3"/>
          <p:cNvSpPr>
            <a:spLocks noGrp="1"/>
          </p:cNvSpPr>
          <p:nvPr>
            <p:ph sz="half" idx="1"/>
          </p:nvPr>
        </p:nvSpPr>
        <p:spPr/>
        <p:txBody>
          <a:bodyPr/>
          <a:lstStyle/>
          <a:p>
            <a:r>
              <a:rPr lang="tr-TR" sz="2000" b="1" dirty="0">
                <a:solidFill>
                  <a:srgbClr val="0000FF"/>
                </a:solidFill>
                <a:latin typeface="Maiandra GD" panose="020E0502030308020204" pitchFamily="34" charset="0"/>
              </a:rPr>
              <a:t>Hastanın karşılanması, hayati bulgularının saptanması ve işlenmesi,  hastaların bakımı, muayenesi, tanı ve tedavi işlemlerini yapan meslek grubu elemanıdır. </a:t>
            </a:r>
            <a:endParaRPr lang="tr-TR" sz="2000" b="1" dirty="0" smtClean="0">
              <a:solidFill>
                <a:srgbClr val="0000FF"/>
              </a:solidFill>
              <a:latin typeface="Maiandra GD" panose="020E0502030308020204" pitchFamily="34" charset="0"/>
            </a:endParaRPr>
          </a:p>
          <a:p>
            <a:r>
              <a:rPr lang="tr-TR" sz="2000" b="1" dirty="0" smtClean="0">
                <a:solidFill>
                  <a:srgbClr val="0000FF"/>
                </a:solidFill>
                <a:latin typeface="Maiandra GD" panose="020E0502030308020204" pitchFamily="34" charset="0"/>
              </a:rPr>
              <a:t>Ülkemizde </a:t>
            </a:r>
            <a:r>
              <a:rPr lang="tr-TR" sz="2000" b="1" dirty="0">
                <a:solidFill>
                  <a:srgbClr val="0000FF"/>
                </a:solidFill>
                <a:latin typeface="Maiandra GD" panose="020E0502030308020204" pitchFamily="34" charset="0"/>
              </a:rPr>
              <a:t>çok sayıda tıp doktoruna ihtiyaç vardır.</a:t>
            </a:r>
          </a:p>
          <a:p>
            <a:endParaRPr lang="tr-TR" dirty="0">
              <a:solidFill>
                <a:srgbClr val="0000FF"/>
              </a:solidFill>
            </a:endParaRPr>
          </a:p>
        </p:txBody>
      </p:sp>
      <p:sp>
        <p:nvSpPr>
          <p:cNvPr id="5" name="İçerik Yer Tutucusu 4"/>
          <p:cNvSpPr>
            <a:spLocks noGrp="1"/>
          </p:cNvSpPr>
          <p:nvPr>
            <p:ph sz="half" idx="2"/>
          </p:nvPr>
        </p:nvSpPr>
        <p:spPr>
          <a:xfrm>
            <a:off x="4648200" y="1484784"/>
            <a:ext cx="4038600" cy="4641379"/>
          </a:xfrm>
        </p:spPr>
        <p:txBody>
          <a:bodyPr/>
          <a:lstStyle/>
          <a:p>
            <a:r>
              <a:rPr lang="tr-TR" dirty="0">
                <a:solidFill>
                  <a:srgbClr val="C00000"/>
                </a:solidFill>
              </a:rPr>
              <a:t>Çalışma alanları:</a:t>
            </a:r>
          </a:p>
          <a:p>
            <a:r>
              <a:rPr lang="tr-TR" sz="2400" dirty="0">
                <a:solidFill>
                  <a:srgbClr val="0000FF"/>
                </a:solidFill>
              </a:rPr>
              <a:t>Hastaneler</a:t>
            </a:r>
          </a:p>
          <a:p>
            <a:r>
              <a:rPr lang="tr-TR" sz="2400" dirty="0">
                <a:solidFill>
                  <a:srgbClr val="0000FF"/>
                </a:solidFill>
              </a:rPr>
              <a:t>Poliklinikler</a:t>
            </a:r>
          </a:p>
          <a:p>
            <a:r>
              <a:rPr lang="tr-TR" sz="2400" dirty="0">
                <a:solidFill>
                  <a:srgbClr val="0000FF"/>
                </a:solidFill>
              </a:rPr>
              <a:t>Özel Muayenehaneler</a:t>
            </a:r>
          </a:p>
          <a:p>
            <a:r>
              <a:rPr lang="tr-TR" sz="2400" dirty="0">
                <a:solidFill>
                  <a:srgbClr val="0000FF"/>
                </a:solidFill>
              </a:rPr>
              <a:t>Acil Servisler</a:t>
            </a:r>
          </a:p>
          <a:p>
            <a:r>
              <a:rPr lang="tr-TR" sz="2400" dirty="0">
                <a:solidFill>
                  <a:srgbClr val="0000FF"/>
                </a:solidFill>
              </a:rPr>
              <a:t>Sağlık Kuruluşları</a:t>
            </a:r>
          </a:p>
          <a:p>
            <a:r>
              <a:rPr lang="tr-TR" sz="2400" dirty="0">
                <a:solidFill>
                  <a:srgbClr val="0000FF"/>
                </a:solidFill>
              </a:rPr>
              <a:t>Üniversiteler</a:t>
            </a:r>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4653136"/>
            <a:ext cx="3888432" cy="2016224"/>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653136"/>
            <a:ext cx="3312367" cy="2016224"/>
          </a:xfrm>
          <a:prstGeom prst="rect">
            <a:avLst/>
          </a:prstGeom>
        </p:spPr>
      </p:pic>
    </p:spTree>
    <p:extLst>
      <p:ext uri="{BB962C8B-B14F-4D97-AF65-F5344CB8AC3E}">
        <p14:creationId xmlns:p14="http://schemas.microsoft.com/office/powerpoint/2010/main" val="402616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ECZACILIK</a:t>
            </a:r>
            <a:endParaRPr lang="tr-TR" dirty="0">
              <a:solidFill>
                <a:srgbClr val="C00000"/>
              </a:solidFill>
            </a:endParaRPr>
          </a:p>
        </p:txBody>
      </p:sp>
      <p:sp>
        <p:nvSpPr>
          <p:cNvPr id="3" name="İçerik Yer Tutucusu 2"/>
          <p:cNvSpPr>
            <a:spLocks noGrp="1"/>
          </p:cNvSpPr>
          <p:nvPr>
            <p:ph sz="half" idx="1"/>
          </p:nvPr>
        </p:nvSpPr>
        <p:spPr/>
        <p:txBody>
          <a:bodyPr/>
          <a:lstStyle/>
          <a:p>
            <a:r>
              <a:rPr lang="tr-TR" sz="2000" dirty="0">
                <a:solidFill>
                  <a:srgbClr val="0000FF"/>
                </a:solidFill>
              </a:rPr>
              <a:t>Bu fakültede doktorlarca düzenlenen reçetelerde yer alan hazır ilaçları müşteriye satan, hazırlanması gerekli ilaçları hazırlayan, laboratuvarlarda ilaçların geliştirilmesiyle ilgili araştırmalar yapan kişidir</a:t>
            </a:r>
            <a:r>
              <a:rPr lang="tr-TR" sz="2000" dirty="0" smtClean="0">
                <a:solidFill>
                  <a:srgbClr val="0000FF"/>
                </a:solidFill>
              </a:rPr>
              <a:t>.</a:t>
            </a:r>
          </a:p>
          <a:p>
            <a:r>
              <a:rPr lang="tr-TR" sz="2000" dirty="0" smtClean="0">
                <a:solidFill>
                  <a:srgbClr val="0000FF"/>
                </a:solidFill>
              </a:rPr>
              <a:t>5 yıldır ve Sayısal Bölümden alır.</a:t>
            </a:r>
            <a:endParaRPr lang="tr-TR" sz="2000" dirty="0">
              <a:solidFill>
                <a:srgbClr val="0000FF"/>
              </a:solidFill>
            </a:endParaRPr>
          </a:p>
          <a:p>
            <a:endParaRPr lang="tr-TR" dirty="0">
              <a:solidFill>
                <a:srgbClr val="0000FF"/>
              </a:solidFill>
            </a:endParaRPr>
          </a:p>
        </p:txBody>
      </p:sp>
      <p:sp>
        <p:nvSpPr>
          <p:cNvPr id="4" name="İçerik Yer Tutucusu 3"/>
          <p:cNvSpPr>
            <a:spLocks noGrp="1"/>
          </p:cNvSpPr>
          <p:nvPr>
            <p:ph sz="half" idx="2"/>
          </p:nvPr>
        </p:nvSpPr>
        <p:spPr/>
        <p:txBody>
          <a:bodyPr/>
          <a:lstStyle/>
          <a:p>
            <a:r>
              <a:rPr lang="tr-TR" sz="2400" dirty="0">
                <a:solidFill>
                  <a:srgbClr val="C00000"/>
                </a:solidFill>
              </a:rPr>
              <a:t>Çalışma alanları:</a:t>
            </a:r>
          </a:p>
          <a:p>
            <a:r>
              <a:rPr lang="tr-TR" sz="2400" dirty="0">
                <a:solidFill>
                  <a:srgbClr val="0000FF"/>
                </a:solidFill>
              </a:rPr>
              <a:t>Kendi Eczaneleri</a:t>
            </a:r>
          </a:p>
          <a:p>
            <a:r>
              <a:rPr lang="tr-TR" sz="2400" dirty="0">
                <a:solidFill>
                  <a:srgbClr val="0000FF"/>
                </a:solidFill>
              </a:rPr>
              <a:t>Hastaneler</a:t>
            </a:r>
          </a:p>
          <a:p>
            <a:r>
              <a:rPr lang="tr-TR" sz="2400" dirty="0">
                <a:solidFill>
                  <a:srgbClr val="0000FF"/>
                </a:solidFill>
              </a:rPr>
              <a:t>İlaç </a:t>
            </a:r>
            <a:r>
              <a:rPr lang="tr-TR" sz="2400" dirty="0" smtClean="0">
                <a:solidFill>
                  <a:srgbClr val="0000FF"/>
                </a:solidFill>
              </a:rPr>
              <a:t>Firmaları</a:t>
            </a:r>
          </a:p>
          <a:p>
            <a:endParaRPr lang="tr-TR" sz="2400" dirty="0">
              <a:solidFill>
                <a:srgbClr val="0000FF"/>
              </a:solidFill>
            </a:endParaRPr>
          </a:p>
          <a:p>
            <a:endParaRPr lang="tr-TR" sz="2400" dirty="0">
              <a:solidFill>
                <a:srgbClr val="0000FF"/>
              </a:solidFill>
            </a:endParaRPr>
          </a:p>
          <a:p>
            <a:endParaRPr lang="tr-TR" sz="2400" dirty="0">
              <a:solidFill>
                <a:srgbClr val="0000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056"/>
            <a:ext cx="4340225"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43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a:extLst>
              <a:ext uri="{FF2B5EF4-FFF2-40B4-BE49-F238E27FC236}">
                <a16:creationId xmlns="" xmlns:a16="http://schemas.microsoft.com/office/drawing/2014/main" id="{169F1EA0-3405-4F57-85C4-8D7899447A9A}"/>
              </a:ext>
            </a:extLst>
          </p:cNvPr>
          <p:cNvSpPr>
            <a:spLocks noGrp="1"/>
          </p:cNvSpPr>
          <p:nvPr>
            <p:ph type="title"/>
          </p:nvPr>
        </p:nvSpPr>
        <p:spPr>
          <a:xfrm>
            <a:off x="468313" y="188913"/>
            <a:ext cx="8229600" cy="1143000"/>
          </a:xfrm>
          <a:solidFill>
            <a:srgbClr val="FFFF66"/>
          </a:solidFill>
        </p:spPr>
        <p:txBody>
          <a:bodyPr/>
          <a:lstStyle/>
          <a:p>
            <a:pPr eaLnBrk="1" hangingPunct="1"/>
            <a:r>
              <a:rPr lang="tr-TR" altLang="tr-TR" b="1">
                <a:solidFill>
                  <a:srgbClr val="FF0000"/>
                </a:solidFill>
              </a:rPr>
              <a:t>Meslek Seçimi Neden Önemlidir?</a:t>
            </a:r>
          </a:p>
        </p:txBody>
      </p:sp>
      <p:sp>
        <p:nvSpPr>
          <p:cNvPr id="3075" name="İçerik Yer Tutucusu 2">
            <a:extLst>
              <a:ext uri="{FF2B5EF4-FFF2-40B4-BE49-F238E27FC236}">
                <a16:creationId xmlns="" xmlns:a16="http://schemas.microsoft.com/office/drawing/2014/main" id="{C647A215-6224-47E1-A37E-C6ABF2E18468}"/>
              </a:ext>
            </a:extLst>
          </p:cNvPr>
          <p:cNvSpPr>
            <a:spLocks noGrp="1"/>
          </p:cNvSpPr>
          <p:nvPr>
            <p:ph idx="1"/>
          </p:nvPr>
        </p:nvSpPr>
        <p:spPr>
          <a:xfrm>
            <a:off x="214313" y="1500188"/>
            <a:ext cx="5143500" cy="4810125"/>
          </a:xfrm>
        </p:spPr>
        <p:txBody>
          <a:bodyPr/>
          <a:lstStyle/>
          <a:p>
            <a:pPr eaLnBrk="1" hangingPunct="1">
              <a:buFont typeface="Arial" panose="020B0604020202020204" pitchFamily="34" charset="0"/>
              <a:buNone/>
            </a:pPr>
            <a:r>
              <a:rPr lang="tr-TR" altLang="en-US" sz="3000" b="1">
                <a:solidFill>
                  <a:srgbClr val="0033CC"/>
                </a:solidFill>
              </a:rPr>
              <a:t> </a:t>
            </a:r>
            <a:r>
              <a:rPr lang="tr-TR" altLang="en-US" sz="3000" b="1" i="1">
                <a:solidFill>
                  <a:srgbClr val="0033CC"/>
                </a:solidFill>
              </a:rPr>
              <a:t>Mesleğiniz;</a:t>
            </a:r>
          </a:p>
          <a:p>
            <a:pPr eaLnBrk="1" hangingPunct="1"/>
            <a:r>
              <a:rPr lang="tr-TR" altLang="en-US" sz="3000" b="1" i="1">
                <a:solidFill>
                  <a:srgbClr val="0033CC"/>
                </a:solidFill>
              </a:rPr>
              <a:t>yaşam biçiminizi</a:t>
            </a:r>
          </a:p>
          <a:p>
            <a:pPr eaLnBrk="1" hangingPunct="1"/>
            <a:r>
              <a:rPr lang="tr-TR" altLang="en-US" sz="3000" b="1" i="1">
                <a:solidFill>
                  <a:srgbClr val="0033CC"/>
                </a:solidFill>
              </a:rPr>
              <a:t>toplum içindeki yerinizi</a:t>
            </a:r>
          </a:p>
          <a:p>
            <a:pPr eaLnBrk="1" hangingPunct="1"/>
            <a:r>
              <a:rPr lang="tr-TR" altLang="en-US" sz="3000" b="1" i="1">
                <a:solidFill>
                  <a:srgbClr val="0033CC"/>
                </a:solidFill>
              </a:rPr>
              <a:t>arkadaş çevrenizi</a:t>
            </a:r>
          </a:p>
          <a:p>
            <a:pPr eaLnBrk="1" hangingPunct="1"/>
            <a:r>
              <a:rPr lang="tr-TR" altLang="en-US" sz="3000" b="1" i="1">
                <a:solidFill>
                  <a:srgbClr val="0033CC"/>
                </a:solidFill>
              </a:rPr>
              <a:t>gelir seviyenizi </a:t>
            </a:r>
          </a:p>
          <a:p>
            <a:pPr eaLnBrk="1" hangingPunct="1"/>
            <a:r>
              <a:rPr lang="tr-TR" altLang="en-US" sz="3000" b="1" i="1">
                <a:solidFill>
                  <a:srgbClr val="0033CC"/>
                </a:solidFill>
              </a:rPr>
              <a:t>olayları nasıl değerlendireceğinizi</a:t>
            </a:r>
          </a:p>
          <a:p>
            <a:pPr eaLnBrk="1" hangingPunct="1"/>
            <a:r>
              <a:rPr lang="tr-TR" altLang="en-US" sz="3000" b="1" i="1">
                <a:solidFill>
                  <a:srgbClr val="0033CC"/>
                </a:solidFill>
              </a:rPr>
              <a:t>başarılı ve mutlu olmanızı etkiler.</a:t>
            </a:r>
          </a:p>
        </p:txBody>
      </p:sp>
      <p:pic>
        <p:nvPicPr>
          <p:cNvPr id="3076" name="Picture 5" descr="https://ferdidemircan.files.wordpress.com/2009/12/os29032mq2.jpg">
            <a:hlinkClick r:id="rId2"/>
            <a:extLst>
              <a:ext uri="{FF2B5EF4-FFF2-40B4-BE49-F238E27FC236}">
                <a16:creationId xmlns="" xmlns:a16="http://schemas.microsoft.com/office/drawing/2014/main" id="{E682D199-5235-475B-A390-7A2C15574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4000500"/>
            <a:ext cx="20701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http://www.kadinvekadin.net/resimler/diger/ince_dusunenlerin_isi_daha_zor_1.jpg">
            <a:hlinkClick r:id="rId4"/>
            <a:extLst>
              <a:ext uri="{FF2B5EF4-FFF2-40B4-BE49-F238E27FC236}">
                <a16:creationId xmlns="" xmlns:a16="http://schemas.microsoft.com/office/drawing/2014/main" id="{0FD99336-8C36-4C2D-9FFE-C9F375FBF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863" y="1628775"/>
            <a:ext cx="3000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http://matematikprojeleri.com/wp-content/uploads/2012/04/dusunen-adam2.jpg">
            <a:hlinkClick r:id="rId6"/>
            <a:extLst>
              <a:ext uri="{FF2B5EF4-FFF2-40B4-BE49-F238E27FC236}">
                <a16:creationId xmlns="" xmlns:a16="http://schemas.microsoft.com/office/drawing/2014/main" id="{98500EEA-7BBB-4025-AEF9-37D8D9FB3E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4000500"/>
            <a:ext cx="20716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Diş Hekimliği</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a:xfrm>
            <a:off x="457200" y="908720"/>
            <a:ext cx="4038600" cy="5949280"/>
          </a:xfrm>
        </p:spPr>
        <p:txBody>
          <a:bodyPr/>
          <a:lstStyle/>
          <a:p>
            <a:r>
              <a:rPr lang="tr-TR" sz="2000" dirty="0">
                <a:solidFill>
                  <a:srgbClr val="0000FF"/>
                </a:solidFill>
              </a:rPr>
              <a:t>Bu bölüm insan sağlığıyla ilgili olarak dişlerin, diş etlerinin, ağız boşluğu, çene ve komşu dokularının sağlığının korunması, diş ve çene düzensizliklerinin teşhis ve tedavi edilmesiyle ilgili her türlü mesleki faaliyeti icra etmek için yetkili eleman yetiştirmeyi amaçlar.</a:t>
            </a:r>
          </a:p>
          <a:p>
            <a:r>
              <a:rPr lang="tr-TR" sz="2000" dirty="0" smtClean="0">
                <a:solidFill>
                  <a:srgbClr val="0000FF"/>
                </a:solidFill>
              </a:rPr>
              <a:t>5 yıldır ve Sayısal Bölümden alır.</a:t>
            </a:r>
            <a:endParaRPr lang="tr-TR" sz="2000" dirty="0">
              <a:solidFill>
                <a:srgbClr val="0000FF"/>
              </a:solidFill>
            </a:endParaRPr>
          </a:p>
        </p:txBody>
      </p:sp>
      <p:sp>
        <p:nvSpPr>
          <p:cNvPr id="4" name="İçerik Yer Tutucusu 3"/>
          <p:cNvSpPr>
            <a:spLocks noGrp="1"/>
          </p:cNvSpPr>
          <p:nvPr>
            <p:ph sz="half" idx="2"/>
          </p:nvPr>
        </p:nvSpPr>
        <p:spPr/>
        <p:txBody>
          <a:bodyPr/>
          <a:lstStyle/>
          <a:p>
            <a:r>
              <a:rPr lang="tr-TR" sz="2000" dirty="0">
                <a:solidFill>
                  <a:srgbClr val="C00000"/>
                </a:solidFill>
              </a:rPr>
              <a:t>Neler Yaparlar?</a:t>
            </a:r>
          </a:p>
          <a:p>
            <a:r>
              <a:rPr lang="tr-TR" sz="2000" dirty="0">
                <a:solidFill>
                  <a:srgbClr val="0000FF"/>
                </a:solidFill>
              </a:rPr>
              <a:t>Hasta Muayenesi</a:t>
            </a:r>
          </a:p>
          <a:p>
            <a:r>
              <a:rPr lang="tr-TR" sz="2000" dirty="0">
                <a:solidFill>
                  <a:srgbClr val="0000FF"/>
                </a:solidFill>
              </a:rPr>
              <a:t>Tanı ve Tedavi</a:t>
            </a:r>
          </a:p>
          <a:p>
            <a:r>
              <a:rPr lang="tr-TR" sz="2000" dirty="0">
                <a:solidFill>
                  <a:srgbClr val="0000FF"/>
                </a:solidFill>
              </a:rPr>
              <a:t>Estetik Uygulamalar</a:t>
            </a:r>
          </a:p>
          <a:p>
            <a:r>
              <a:rPr lang="tr-TR" sz="2000" dirty="0">
                <a:solidFill>
                  <a:srgbClr val="0000FF"/>
                </a:solidFill>
              </a:rPr>
              <a:t>Cerrahi Uygulamalar</a:t>
            </a:r>
          </a:p>
          <a:p>
            <a:r>
              <a:rPr lang="tr-TR" sz="2000" dirty="0">
                <a:solidFill>
                  <a:srgbClr val="0000FF"/>
                </a:solidFill>
              </a:rPr>
              <a:t>Nerelerde çalışır?</a:t>
            </a:r>
          </a:p>
          <a:p>
            <a:r>
              <a:rPr lang="tr-TR" sz="2000" dirty="0">
                <a:solidFill>
                  <a:srgbClr val="0000FF"/>
                </a:solidFill>
              </a:rPr>
              <a:t>Hastaneler</a:t>
            </a:r>
          </a:p>
          <a:p>
            <a:r>
              <a:rPr lang="tr-TR" sz="2000" dirty="0">
                <a:solidFill>
                  <a:srgbClr val="0000FF"/>
                </a:solidFill>
              </a:rPr>
              <a:t>Dispanserler</a:t>
            </a:r>
          </a:p>
          <a:p>
            <a:r>
              <a:rPr lang="tr-TR" sz="2000" dirty="0">
                <a:solidFill>
                  <a:srgbClr val="0000FF"/>
                </a:solidFill>
              </a:rPr>
              <a:t>Özel muayeneler</a:t>
            </a:r>
          </a:p>
          <a:p>
            <a:endParaRPr lang="tr-TR" dirty="0">
              <a:solidFill>
                <a:srgbClr val="0000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96" y="4365104"/>
            <a:ext cx="36512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954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Fizyoterapi ve Rehabilitasyon</a:t>
            </a:r>
          </a:p>
        </p:txBody>
      </p:sp>
      <p:sp>
        <p:nvSpPr>
          <p:cNvPr id="3" name="İçerik Yer Tutucusu 2"/>
          <p:cNvSpPr>
            <a:spLocks noGrp="1"/>
          </p:cNvSpPr>
          <p:nvPr>
            <p:ph sz="half" idx="1"/>
          </p:nvPr>
        </p:nvSpPr>
        <p:spPr/>
        <p:txBody>
          <a:bodyPr/>
          <a:lstStyle/>
          <a:p>
            <a:r>
              <a:rPr lang="tr-TR" sz="2000" dirty="0">
                <a:solidFill>
                  <a:srgbClr val="0000FF"/>
                </a:solidFill>
              </a:rPr>
              <a:t>Bu bölüm yaralanma, hastalık, özür, hareket sistemi bozukluklarında hekimin tanısına göre tedavi planı yapan ve uygulayan kişiler yetiştirmeyi amaçlar</a:t>
            </a:r>
            <a:r>
              <a:rPr lang="tr-TR" sz="2000" dirty="0" smtClean="0">
                <a:solidFill>
                  <a:srgbClr val="0000FF"/>
                </a:solidFill>
              </a:rPr>
              <a:t>.</a:t>
            </a:r>
          </a:p>
          <a:p>
            <a:r>
              <a:rPr lang="tr-TR" sz="2000" dirty="0" smtClean="0">
                <a:solidFill>
                  <a:srgbClr val="0000FF"/>
                </a:solidFill>
              </a:rPr>
              <a:t>4 yıldır ve Sayısal Bölümden alır.</a:t>
            </a:r>
            <a:endParaRPr lang="tr-TR" sz="2000" dirty="0">
              <a:solidFill>
                <a:srgbClr val="0000FF"/>
              </a:solidFill>
            </a:endParaRPr>
          </a:p>
          <a:p>
            <a:endParaRPr lang="tr-TR" sz="2000" dirty="0"/>
          </a:p>
        </p:txBody>
      </p:sp>
      <p:sp>
        <p:nvSpPr>
          <p:cNvPr id="4" name="İçerik Yer Tutucusu 3"/>
          <p:cNvSpPr>
            <a:spLocks noGrp="1"/>
          </p:cNvSpPr>
          <p:nvPr>
            <p:ph sz="half" idx="2"/>
          </p:nvPr>
        </p:nvSpPr>
        <p:spPr/>
        <p:txBody>
          <a:bodyPr/>
          <a:lstStyle/>
          <a:p>
            <a:r>
              <a:rPr lang="tr-TR" sz="2000" dirty="0">
                <a:solidFill>
                  <a:srgbClr val="C00000"/>
                </a:solidFill>
              </a:rPr>
              <a:t>Çalışma alanları:</a:t>
            </a:r>
          </a:p>
          <a:p>
            <a:r>
              <a:rPr lang="tr-TR" sz="2000" dirty="0">
                <a:solidFill>
                  <a:srgbClr val="0000FF"/>
                </a:solidFill>
              </a:rPr>
              <a:t>Devlet Hastaneleri</a:t>
            </a:r>
          </a:p>
          <a:p>
            <a:r>
              <a:rPr lang="tr-TR" sz="2000" dirty="0">
                <a:solidFill>
                  <a:srgbClr val="0000FF"/>
                </a:solidFill>
              </a:rPr>
              <a:t>Özel Hastaneler</a:t>
            </a:r>
          </a:p>
          <a:p>
            <a:r>
              <a:rPr lang="tr-TR" sz="2000" dirty="0">
                <a:solidFill>
                  <a:srgbClr val="0000FF"/>
                </a:solidFill>
              </a:rPr>
              <a:t>Sağlık Bakanlığı</a:t>
            </a:r>
          </a:p>
          <a:p>
            <a:r>
              <a:rPr lang="tr-TR" sz="2000" dirty="0">
                <a:solidFill>
                  <a:srgbClr val="0000FF"/>
                </a:solidFill>
              </a:rPr>
              <a:t>Sosyal Sigortalar Kurumu</a:t>
            </a:r>
          </a:p>
          <a:p>
            <a:r>
              <a:rPr lang="tr-TR" sz="2000" dirty="0">
                <a:solidFill>
                  <a:srgbClr val="0000FF"/>
                </a:solidFill>
              </a:rPr>
              <a:t>Belediye</a:t>
            </a:r>
          </a:p>
          <a:p>
            <a:r>
              <a:rPr lang="tr-TR" sz="2000" dirty="0">
                <a:solidFill>
                  <a:srgbClr val="0000FF"/>
                </a:solidFill>
              </a:rPr>
              <a:t>Rehabilitasyon Merkezleri</a:t>
            </a:r>
          </a:p>
          <a:p>
            <a:endParaRPr lang="tr-TR" dirty="0">
              <a:solidFill>
                <a:srgbClr val="0000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21088"/>
            <a:ext cx="392588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371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994122"/>
          </a:xfrm>
        </p:spPr>
        <p:txBody>
          <a:bodyPr/>
          <a:lstStyle/>
          <a:p>
            <a:r>
              <a:rPr lang="tr-TR" dirty="0">
                <a:solidFill>
                  <a:srgbClr val="C00000"/>
                </a:solidFill>
              </a:rPr>
              <a:t>Hemşirelik</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a:xfrm>
            <a:off x="457200" y="980728"/>
            <a:ext cx="4038600" cy="5145435"/>
          </a:xfrm>
        </p:spPr>
        <p:txBody>
          <a:bodyPr/>
          <a:lstStyle/>
          <a:p>
            <a:r>
              <a:rPr lang="tr-TR" sz="2000" dirty="0">
                <a:solidFill>
                  <a:srgbClr val="0000FF"/>
                </a:solidFill>
              </a:rPr>
              <a:t>Hemşirelik, bireyleri ve toplumları hastalıktan koruyan, tedavi eden ve bilgilendiren sağlık sektöründe yer alan uzman kişilerdir. </a:t>
            </a:r>
            <a:endParaRPr lang="tr-TR" sz="2000" dirty="0" smtClean="0">
              <a:solidFill>
                <a:srgbClr val="0000FF"/>
              </a:solidFill>
            </a:endParaRPr>
          </a:p>
          <a:p>
            <a:r>
              <a:rPr lang="tr-TR" sz="2000" dirty="0" smtClean="0">
                <a:solidFill>
                  <a:srgbClr val="0000FF"/>
                </a:solidFill>
              </a:rPr>
              <a:t>Ruh </a:t>
            </a:r>
            <a:r>
              <a:rPr lang="tr-TR" sz="2000" dirty="0">
                <a:solidFill>
                  <a:srgbClr val="0000FF"/>
                </a:solidFill>
              </a:rPr>
              <a:t>ve beden sağlığı bozulan kişilere doktorların vermiş olduğu tedaviyi </a:t>
            </a:r>
            <a:r>
              <a:rPr lang="tr-TR" sz="2000" dirty="0" smtClean="0">
                <a:solidFill>
                  <a:srgbClr val="0000FF"/>
                </a:solidFill>
              </a:rPr>
              <a:t>uygular.</a:t>
            </a:r>
          </a:p>
          <a:p>
            <a:r>
              <a:rPr lang="tr-TR" sz="2000" dirty="0" smtClean="0">
                <a:solidFill>
                  <a:srgbClr val="0000FF"/>
                </a:solidFill>
              </a:rPr>
              <a:t>4 yıllıktır ve Sayısal Bölümden alır.</a:t>
            </a:r>
          </a:p>
          <a:p>
            <a:pPr marL="0" indent="0">
              <a:buNone/>
            </a:pPr>
            <a:r>
              <a:rPr lang="tr-TR" sz="2000" dirty="0" smtClean="0">
                <a:solidFill>
                  <a:srgbClr val="0000FF"/>
                </a:solidFill>
              </a:rPr>
              <a:t> </a:t>
            </a:r>
            <a:endParaRPr lang="tr-TR" sz="2000" dirty="0">
              <a:solidFill>
                <a:srgbClr val="0000FF"/>
              </a:solidFill>
            </a:endParaRPr>
          </a:p>
        </p:txBody>
      </p:sp>
      <p:sp>
        <p:nvSpPr>
          <p:cNvPr id="4" name="İçerik Yer Tutucusu 3"/>
          <p:cNvSpPr>
            <a:spLocks noGrp="1"/>
          </p:cNvSpPr>
          <p:nvPr>
            <p:ph sz="half" idx="2"/>
          </p:nvPr>
        </p:nvSpPr>
        <p:spPr>
          <a:xfrm>
            <a:off x="4648200" y="908720"/>
            <a:ext cx="4038600" cy="5217443"/>
          </a:xfrm>
        </p:spPr>
        <p:txBody>
          <a:bodyPr/>
          <a:lstStyle/>
          <a:p>
            <a:r>
              <a:rPr lang="tr-TR" sz="2000" dirty="0">
                <a:solidFill>
                  <a:srgbClr val="0000FF"/>
                </a:solidFill>
              </a:rPr>
              <a:t>Hemşireler</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sağlık ocaklarında, </a:t>
            </a:r>
            <a:endParaRPr lang="tr-TR" sz="2000" dirty="0" smtClean="0">
              <a:solidFill>
                <a:srgbClr val="0000FF"/>
              </a:solidFill>
            </a:endParaRPr>
          </a:p>
          <a:p>
            <a:r>
              <a:rPr lang="tr-TR" sz="2000" dirty="0" smtClean="0">
                <a:solidFill>
                  <a:srgbClr val="0000FF"/>
                </a:solidFill>
              </a:rPr>
              <a:t>devlet </a:t>
            </a:r>
            <a:r>
              <a:rPr lang="tr-TR" sz="2000" dirty="0">
                <a:solidFill>
                  <a:srgbClr val="0000FF"/>
                </a:solidFill>
              </a:rPr>
              <a:t>hastanelerinde</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özel hastanelerde, dispanser gibi kurum ve </a:t>
            </a:r>
            <a:endParaRPr lang="tr-TR" sz="2000" dirty="0" smtClean="0">
              <a:solidFill>
                <a:srgbClr val="0000FF"/>
              </a:solidFill>
            </a:endParaRPr>
          </a:p>
          <a:p>
            <a:r>
              <a:rPr lang="tr-TR" sz="2000" dirty="0" smtClean="0">
                <a:solidFill>
                  <a:srgbClr val="0000FF"/>
                </a:solidFill>
              </a:rPr>
              <a:t>kuruluşlarda </a:t>
            </a:r>
            <a:r>
              <a:rPr lang="tr-TR" sz="2000" dirty="0">
                <a:solidFill>
                  <a:srgbClr val="0000FF"/>
                </a:solidFill>
              </a:rPr>
              <a:t>sağlık personeli olarak görev yapar</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Bunun yanında evde bakım hizmetleri ve belediyelere ait kurum ve kuruluşlarda rahatlıkla iş bulabilirler.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93096"/>
            <a:ext cx="4259965" cy="1966138"/>
          </a:xfrm>
          <a:prstGeom prst="rect">
            <a:avLst/>
          </a:prstGeom>
        </p:spPr>
      </p:pic>
    </p:spTree>
    <p:extLst>
      <p:ext uri="{BB962C8B-B14F-4D97-AF65-F5344CB8AC3E}">
        <p14:creationId xmlns:p14="http://schemas.microsoft.com/office/powerpoint/2010/main" val="1724799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Veterinerlik</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a:xfrm>
            <a:off x="457200" y="1268760"/>
            <a:ext cx="4038600" cy="5256584"/>
          </a:xfrm>
        </p:spPr>
        <p:txBody>
          <a:bodyPr/>
          <a:lstStyle/>
          <a:p>
            <a:r>
              <a:rPr lang="tr-TR" sz="2000" dirty="0">
                <a:solidFill>
                  <a:srgbClr val="0000FF"/>
                </a:solidFill>
              </a:rPr>
              <a:t>Veterinerlik fakültesinin öğrencilere vermek istediği temel amaç evcil hayvan nesillerinin </a:t>
            </a:r>
            <a:r>
              <a:rPr lang="tr-TR" sz="2000" dirty="0" smtClean="0">
                <a:solidFill>
                  <a:srgbClr val="0000FF"/>
                </a:solidFill>
              </a:rPr>
              <a:t>iyileştirilmesi,</a:t>
            </a:r>
          </a:p>
          <a:p>
            <a:r>
              <a:rPr lang="tr-TR" sz="2000" dirty="0" smtClean="0">
                <a:solidFill>
                  <a:srgbClr val="0000FF"/>
                </a:solidFill>
              </a:rPr>
              <a:t>sağlıklarının korunması,</a:t>
            </a:r>
          </a:p>
          <a:p>
            <a:r>
              <a:rPr lang="tr-TR" sz="2000" dirty="0" smtClean="0">
                <a:solidFill>
                  <a:srgbClr val="0000FF"/>
                </a:solidFill>
              </a:rPr>
              <a:t>hastalıklarının tedavisi,</a:t>
            </a:r>
          </a:p>
          <a:p>
            <a:r>
              <a:rPr lang="tr-TR" sz="2000" dirty="0" smtClean="0">
                <a:solidFill>
                  <a:srgbClr val="0000FF"/>
                </a:solidFill>
              </a:rPr>
              <a:t>salgın </a:t>
            </a:r>
            <a:r>
              <a:rPr lang="tr-TR" sz="2000" dirty="0">
                <a:solidFill>
                  <a:srgbClr val="0000FF"/>
                </a:solidFill>
              </a:rPr>
              <a:t>hastalıkların </a:t>
            </a:r>
            <a:r>
              <a:rPr lang="tr-TR" sz="2000" dirty="0" smtClean="0">
                <a:solidFill>
                  <a:srgbClr val="0000FF"/>
                </a:solidFill>
              </a:rPr>
              <a:t>önlenmesi,</a:t>
            </a:r>
          </a:p>
          <a:p>
            <a:r>
              <a:rPr lang="tr-TR" sz="2000" dirty="0" smtClean="0">
                <a:solidFill>
                  <a:srgbClr val="0000FF"/>
                </a:solidFill>
              </a:rPr>
              <a:t>hayvansal </a:t>
            </a:r>
            <a:r>
              <a:rPr lang="tr-TR" sz="2000" dirty="0">
                <a:solidFill>
                  <a:srgbClr val="0000FF"/>
                </a:solidFill>
              </a:rPr>
              <a:t>ürünlerin </a:t>
            </a:r>
            <a:r>
              <a:rPr lang="tr-TR" sz="2000" dirty="0" smtClean="0">
                <a:solidFill>
                  <a:srgbClr val="0000FF"/>
                </a:solidFill>
              </a:rPr>
              <a:t>artırılması,</a:t>
            </a:r>
          </a:p>
          <a:p>
            <a:r>
              <a:rPr lang="tr-TR" sz="2000" dirty="0" smtClean="0">
                <a:solidFill>
                  <a:srgbClr val="0000FF"/>
                </a:solidFill>
              </a:rPr>
              <a:t>hayvansal </a:t>
            </a:r>
            <a:r>
              <a:rPr lang="tr-TR" sz="2000" dirty="0">
                <a:solidFill>
                  <a:srgbClr val="0000FF"/>
                </a:solidFill>
              </a:rPr>
              <a:t>besinlerin niteliğinin ve insan sağlığına uygunluğunun kontrolü konularında eğitim-öğretim, uygulama ve araştırma adına çalışmalar yapmaktır</a:t>
            </a:r>
            <a:r>
              <a:rPr lang="tr-TR" sz="2000" dirty="0" smtClean="0">
                <a:solidFill>
                  <a:srgbClr val="0000FF"/>
                </a:solidFill>
              </a:rPr>
              <a:t>.</a:t>
            </a:r>
          </a:p>
          <a:p>
            <a:r>
              <a:rPr lang="tr-TR" sz="2000" dirty="0" smtClean="0">
                <a:solidFill>
                  <a:srgbClr val="0000FF"/>
                </a:solidFill>
              </a:rPr>
              <a:t>5 yıldır ve Sayısal Bölümünden alır.</a:t>
            </a:r>
            <a:endParaRPr lang="tr-TR" sz="2000" dirty="0">
              <a:solidFill>
                <a:srgbClr val="0000FF"/>
              </a:solidFill>
            </a:endParaRPr>
          </a:p>
          <a:p>
            <a:endParaRPr lang="tr-TR" sz="2000" dirty="0"/>
          </a:p>
        </p:txBody>
      </p:sp>
      <p:sp>
        <p:nvSpPr>
          <p:cNvPr id="4" name="İçerik Yer Tutucusu 3"/>
          <p:cNvSpPr>
            <a:spLocks noGrp="1"/>
          </p:cNvSpPr>
          <p:nvPr>
            <p:ph sz="half" idx="2"/>
          </p:nvPr>
        </p:nvSpPr>
        <p:spPr>
          <a:xfrm>
            <a:off x="4648200" y="1196752"/>
            <a:ext cx="4038600" cy="5544616"/>
          </a:xfrm>
        </p:spPr>
        <p:txBody>
          <a:bodyPr/>
          <a:lstStyle/>
          <a:p>
            <a:r>
              <a:rPr lang="tr-TR" sz="2400" dirty="0">
                <a:solidFill>
                  <a:srgbClr val="C00000"/>
                </a:solidFill>
              </a:rPr>
              <a:t>Çalışma Alanları:</a:t>
            </a:r>
          </a:p>
          <a:p>
            <a:r>
              <a:rPr lang="tr-TR" sz="2000" dirty="0">
                <a:solidFill>
                  <a:srgbClr val="0000FF"/>
                </a:solidFill>
              </a:rPr>
              <a:t>Özel Klinikler</a:t>
            </a:r>
          </a:p>
          <a:p>
            <a:r>
              <a:rPr lang="tr-TR" sz="2000" dirty="0">
                <a:solidFill>
                  <a:srgbClr val="0000FF"/>
                </a:solidFill>
              </a:rPr>
              <a:t>Gıda, Tarım ve Hayvancılık Bakanlığı</a:t>
            </a:r>
          </a:p>
          <a:p>
            <a:r>
              <a:rPr lang="tr-TR" sz="2000" dirty="0">
                <a:solidFill>
                  <a:srgbClr val="0000FF"/>
                </a:solidFill>
              </a:rPr>
              <a:t>Sağlık Bakanlığı</a:t>
            </a:r>
          </a:p>
          <a:p>
            <a:r>
              <a:rPr lang="tr-TR" sz="2000" dirty="0">
                <a:solidFill>
                  <a:srgbClr val="0000FF"/>
                </a:solidFill>
              </a:rPr>
              <a:t>Orman Bakanlığı</a:t>
            </a:r>
          </a:p>
          <a:p>
            <a:r>
              <a:rPr lang="tr-TR" sz="2000" dirty="0">
                <a:solidFill>
                  <a:srgbClr val="0000FF"/>
                </a:solidFill>
              </a:rPr>
              <a:t>İlaç Firmaları</a:t>
            </a:r>
          </a:p>
          <a:p>
            <a:r>
              <a:rPr lang="tr-TR" sz="2000" dirty="0">
                <a:solidFill>
                  <a:srgbClr val="0000FF"/>
                </a:solidFill>
              </a:rPr>
              <a:t>Hayvan Hastaneleri</a:t>
            </a:r>
          </a:p>
          <a:p>
            <a:r>
              <a:rPr lang="tr-TR" sz="2000" dirty="0">
                <a:solidFill>
                  <a:srgbClr val="0000FF"/>
                </a:solidFill>
              </a:rPr>
              <a:t>Yem Fabrikaları</a:t>
            </a:r>
          </a:p>
          <a:p>
            <a:r>
              <a:rPr lang="tr-TR" sz="2000" dirty="0">
                <a:solidFill>
                  <a:srgbClr val="0000FF"/>
                </a:solidFill>
              </a:rPr>
              <a:t>Gıda Kontrol</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869160"/>
            <a:ext cx="3384375" cy="182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17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Beslenme ve Diyetetik</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a:xfrm>
            <a:off x="457200" y="1052736"/>
            <a:ext cx="4038600" cy="5073427"/>
          </a:xfrm>
        </p:spPr>
        <p:txBody>
          <a:bodyPr/>
          <a:lstStyle/>
          <a:p>
            <a:r>
              <a:rPr lang="tr-TR" sz="2000" dirty="0" smtClean="0">
                <a:solidFill>
                  <a:srgbClr val="0000FF"/>
                </a:solidFill>
              </a:rPr>
              <a:t>İnsanların </a:t>
            </a:r>
            <a:r>
              <a:rPr lang="tr-TR" sz="2000" dirty="0">
                <a:solidFill>
                  <a:srgbClr val="0000FF"/>
                </a:solidFill>
              </a:rPr>
              <a:t>yeterli, dengeli ve sağlıklı bir şekilde beslenmeleri için yemek listelerinin hazırlanması, yemeklerin sağlığa uygun bir şekilde pişirilip sunulması konusunda çalışan, bu konularda bireyi ve toplumu bilgilendiren meslek elemanı yetiştirmeyi amaçlayan programdır</a:t>
            </a:r>
            <a:r>
              <a:rPr lang="tr-TR" sz="2000" dirty="0" smtClean="0">
                <a:solidFill>
                  <a:srgbClr val="0000FF"/>
                </a:solidFill>
              </a:rPr>
              <a:t>.</a:t>
            </a:r>
          </a:p>
          <a:p>
            <a:r>
              <a:rPr lang="tr-TR" sz="2000" dirty="0" smtClean="0">
                <a:solidFill>
                  <a:srgbClr val="0000FF"/>
                </a:solidFill>
              </a:rPr>
              <a:t>4 yıldır ve Sayısal Bölümden alır.</a:t>
            </a:r>
          </a:p>
          <a:p>
            <a:endParaRPr lang="tr-TR" sz="2000" dirty="0">
              <a:solidFill>
                <a:srgbClr val="0000FF"/>
              </a:solidFill>
            </a:endParaRPr>
          </a:p>
          <a:p>
            <a:endParaRPr lang="tr-TR" dirty="0"/>
          </a:p>
        </p:txBody>
      </p:sp>
      <p:sp>
        <p:nvSpPr>
          <p:cNvPr id="4" name="İçerik Yer Tutucusu 3"/>
          <p:cNvSpPr>
            <a:spLocks noGrp="1"/>
          </p:cNvSpPr>
          <p:nvPr>
            <p:ph sz="half" idx="2"/>
          </p:nvPr>
        </p:nvSpPr>
        <p:spPr/>
        <p:txBody>
          <a:bodyPr/>
          <a:lstStyle/>
          <a:p>
            <a:r>
              <a:rPr lang="tr-TR" sz="2400" dirty="0">
                <a:solidFill>
                  <a:srgbClr val="C00000"/>
                </a:solidFill>
              </a:rPr>
              <a:t>Çalışma alanları:</a:t>
            </a:r>
          </a:p>
          <a:p>
            <a:r>
              <a:rPr lang="tr-TR" sz="2000" dirty="0">
                <a:solidFill>
                  <a:srgbClr val="0000FF"/>
                </a:solidFill>
              </a:rPr>
              <a:t>Yataklı ve yataksız tedavi kurumları</a:t>
            </a:r>
          </a:p>
          <a:p>
            <a:r>
              <a:rPr lang="tr-TR" sz="2000" dirty="0">
                <a:solidFill>
                  <a:srgbClr val="0000FF"/>
                </a:solidFill>
              </a:rPr>
              <a:t>Hastaneler, Toplum Sağlığı Merkezleri</a:t>
            </a:r>
          </a:p>
          <a:p>
            <a:r>
              <a:rPr lang="tr-TR" sz="2000" dirty="0">
                <a:solidFill>
                  <a:srgbClr val="0000FF"/>
                </a:solidFill>
              </a:rPr>
              <a:t>Özel Klinikler</a:t>
            </a:r>
          </a:p>
          <a:p>
            <a:r>
              <a:rPr lang="tr-TR" sz="2000" dirty="0">
                <a:solidFill>
                  <a:srgbClr val="0000FF"/>
                </a:solidFill>
              </a:rPr>
              <a:t>Okullar, Kreşler</a:t>
            </a:r>
          </a:p>
          <a:p>
            <a:r>
              <a:rPr lang="tr-TR" sz="2000" dirty="0">
                <a:solidFill>
                  <a:srgbClr val="0000FF"/>
                </a:solidFill>
              </a:rPr>
              <a:t>Oteller</a:t>
            </a:r>
          </a:p>
          <a:p>
            <a:r>
              <a:rPr lang="tr-TR" sz="2000" dirty="0">
                <a:solidFill>
                  <a:srgbClr val="0000FF"/>
                </a:solidFill>
              </a:rPr>
              <a:t>Huzurevleri</a:t>
            </a:r>
          </a:p>
          <a:p>
            <a:pPr marL="0" indent="0">
              <a:buNone/>
            </a:pPr>
            <a:r>
              <a:rPr lang="tr-TR" dirty="0"/>
              <a:t/>
            </a:r>
            <a:br>
              <a:rPr lang="tr-TR" dirty="0"/>
            </a:br>
            <a:endParaRPr lang="tr-TR" dirty="0"/>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53136"/>
            <a:ext cx="3700463" cy="239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309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solidFill>
                  <a:srgbClr val="C00000"/>
                </a:solidFill>
              </a:rPr>
              <a:t>Odyoloji</a:t>
            </a:r>
            <a:r>
              <a:rPr lang="tr-TR" dirty="0">
                <a:solidFill>
                  <a:srgbClr val="C00000"/>
                </a:solidFill>
              </a:rPr>
              <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a:xfrm>
            <a:off x="457200" y="1268760"/>
            <a:ext cx="4038600" cy="4857403"/>
          </a:xfrm>
        </p:spPr>
        <p:txBody>
          <a:bodyPr/>
          <a:lstStyle/>
          <a:p>
            <a:r>
              <a:rPr lang="tr-TR" sz="2000" dirty="0" err="1">
                <a:solidFill>
                  <a:srgbClr val="0000FF"/>
                </a:solidFill>
              </a:rPr>
              <a:t>Odyometri</a:t>
            </a:r>
            <a:r>
              <a:rPr lang="tr-TR" sz="2000" dirty="0">
                <a:solidFill>
                  <a:srgbClr val="0000FF"/>
                </a:solidFill>
              </a:rPr>
              <a:t> programının amacı işitme ve işitme bozuklukları, </a:t>
            </a:r>
            <a:endParaRPr lang="tr-TR" sz="2000" dirty="0" smtClean="0">
              <a:solidFill>
                <a:srgbClr val="0000FF"/>
              </a:solidFill>
            </a:endParaRPr>
          </a:p>
          <a:p>
            <a:r>
              <a:rPr lang="tr-TR" sz="2000" dirty="0" smtClean="0">
                <a:solidFill>
                  <a:srgbClr val="0000FF"/>
                </a:solidFill>
              </a:rPr>
              <a:t>işitmenin </a:t>
            </a:r>
            <a:r>
              <a:rPr lang="tr-TR" sz="2000" dirty="0">
                <a:solidFill>
                  <a:srgbClr val="0000FF"/>
                </a:solidFill>
              </a:rPr>
              <a:t>değerlendirilmesi, </a:t>
            </a:r>
            <a:endParaRPr lang="tr-TR" sz="2000" dirty="0" smtClean="0">
              <a:solidFill>
                <a:srgbClr val="0000FF"/>
              </a:solidFill>
            </a:endParaRPr>
          </a:p>
          <a:p>
            <a:r>
              <a:rPr lang="tr-TR" sz="2000" dirty="0" smtClean="0">
                <a:solidFill>
                  <a:srgbClr val="0000FF"/>
                </a:solidFill>
              </a:rPr>
              <a:t>işitme </a:t>
            </a:r>
            <a:r>
              <a:rPr lang="tr-TR" sz="2000" dirty="0">
                <a:solidFill>
                  <a:srgbClr val="0000FF"/>
                </a:solidFill>
              </a:rPr>
              <a:t>ve konuşma bozukluklarının rehabilitasyonu alanında çalışacak elemanları yetiştirmektir. </a:t>
            </a:r>
            <a:endParaRPr lang="tr-TR" sz="2000" dirty="0" smtClean="0">
              <a:solidFill>
                <a:srgbClr val="0000FF"/>
              </a:solidFill>
            </a:endParaRPr>
          </a:p>
          <a:p>
            <a:r>
              <a:rPr lang="tr-TR" sz="2000" dirty="0" smtClean="0">
                <a:solidFill>
                  <a:srgbClr val="0000FF"/>
                </a:solidFill>
              </a:rPr>
              <a:t>Ülkemizde </a:t>
            </a:r>
            <a:r>
              <a:rPr lang="tr-TR" sz="2000" dirty="0" err="1">
                <a:solidFill>
                  <a:srgbClr val="0000FF"/>
                </a:solidFill>
              </a:rPr>
              <a:t>odyoloji</a:t>
            </a:r>
            <a:r>
              <a:rPr lang="tr-TR" sz="2000" dirty="0">
                <a:solidFill>
                  <a:srgbClr val="0000FF"/>
                </a:solidFill>
              </a:rPr>
              <a:t> alanında ara meslek elemanlarına ihtiyaç vardır. </a:t>
            </a:r>
            <a:endParaRPr lang="tr-TR" sz="2000" dirty="0" smtClean="0">
              <a:solidFill>
                <a:srgbClr val="0000FF"/>
              </a:solidFill>
            </a:endParaRPr>
          </a:p>
          <a:p>
            <a:r>
              <a:rPr lang="tr-TR" sz="2000" dirty="0" smtClean="0">
                <a:solidFill>
                  <a:srgbClr val="0000FF"/>
                </a:solidFill>
              </a:rPr>
              <a:t>2 yıldır ve TYT puan türü ile alır.</a:t>
            </a:r>
            <a:endParaRPr lang="tr-TR" sz="2000" dirty="0">
              <a:solidFill>
                <a:srgbClr val="0000FF"/>
              </a:solidFill>
            </a:endParaRPr>
          </a:p>
          <a:p>
            <a:endParaRPr lang="tr-TR" dirty="0"/>
          </a:p>
        </p:txBody>
      </p:sp>
      <p:sp>
        <p:nvSpPr>
          <p:cNvPr id="4" name="İçerik Yer Tutucusu 3"/>
          <p:cNvSpPr>
            <a:spLocks noGrp="1"/>
          </p:cNvSpPr>
          <p:nvPr>
            <p:ph sz="half" idx="2"/>
          </p:nvPr>
        </p:nvSpPr>
        <p:spPr>
          <a:xfrm>
            <a:off x="4648200" y="1124744"/>
            <a:ext cx="4038600" cy="5616624"/>
          </a:xfrm>
        </p:spPr>
        <p:txBody>
          <a:bodyPr/>
          <a:lstStyle/>
          <a:p>
            <a:r>
              <a:rPr lang="tr-TR" sz="2000" dirty="0">
                <a:solidFill>
                  <a:srgbClr val="C00000"/>
                </a:solidFill>
              </a:rPr>
              <a:t>Neler Yapar?</a:t>
            </a:r>
          </a:p>
          <a:p>
            <a:r>
              <a:rPr lang="tr-TR" sz="2000" dirty="0">
                <a:solidFill>
                  <a:srgbClr val="0000FF"/>
                </a:solidFill>
              </a:rPr>
              <a:t>Kulak-burun-Boğaz hekimlerinin muayenesi sonucunda tanı ve tedavisini belirlemek amacıyla işitme ölçümü yapar.</a:t>
            </a:r>
          </a:p>
          <a:p>
            <a:r>
              <a:rPr lang="tr-TR" sz="2000" dirty="0">
                <a:solidFill>
                  <a:srgbClr val="0000FF"/>
                </a:solidFill>
              </a:rPr>
              <a:t>Yeni doğan bebeklere işitme tarama testleri yapar.</a:t>
            </a:r>
          </a:p>
          <a:p>
            <a:r>
              <a:rPr lang="tr-TR" sz="2000" dirty="0">
                <a:solidFill>
                  <a:srgbClr val="0000FF"/>
                </a:solidFill>
              </a:rPr>
              <a:t>Çalışma alanları:</a:t>
            </a:r>
          </a:p>
          <a:p>
            <a:r>
              <a:rPr lang="tr-TR" sz="2000" dirty="0">
                <a:solidFill>
                  <a:srgbClr val="0000FF"/>
                </a:solidFill>
              </a:rPr>
              <a:t>Resmi ve Özel Hastaneler</a:t>
            </a:r>
          </a:p>
          <a:p>
            <a:r>
              <a:rPr lang="tr-TR" sz="2000" dirty="0">
                <a:solidFill>
                  <a:srgbClr val="0000FF"/>
                </a:solidFill>
              </a:rPr>
              <a:t>İşitme Engelliler Okulları</a:t>
            </a:r>
          </a:p>
          <a:p>
            <a:r>
              <a:rPr lang="tr-TR" sz="2000" dirty="0">
                <a:solidFill>
                  <a:srgbClr val="0000FF"/>
                </a:solidFill>
              </a:rPr>
              <a:t>İşitme Cihaz </a:t>
            </a:r>
            <a:r>
              <a:rPr lang="tr-TR" sz="2000" dirty="0" smtClean="0">
                <a:solidFill>
                  <a:srgbClr val="0000FF"/>
                </a:solidFill>
              </a:rPr>
              <a:t>Merkezleri</a:t>
            </a:r>
          </a:p>
          <a:p>
            <a:endParaRPr lang="tr-TR" sz="2000" dirty="0">
              <a:solidFill>
                <a:srgbClr val="0000FF"/>
              </a:solidFill>
            </a:endParaRPr>
          </a:p>
          <a:p>
            <a:endParaRPr lang="tr-T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085184"/>
            <a:ext cx="34512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582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a:extLst>
              <a:ext uri="{FF2B5EF4-FFF2-40B4-BE49-F238E27FC236}">
                <a16:creationId xmlns="" xmlns:a16="http://schemas.microsoft.com/office/drawing/2014/main" id="{ACF45E16-A073-41AC-926E-1726D8306C6F}"/>
              </a:ext>
            </a:extLst>
          </p:cNvPr>
          <p:cNvSpPr>
            <a:spLocks noGrp="1"/>
          </p:cNvSpPr>
          <p:nvPr>
            <p:ph type="title"/>
          </p:nvPr>
        </p:nvSpPr>
        <p:spPr>
          <a:solidFill>
            <a:srgbClr val="FFFF99"/>
          </a:solidFill>
        </p:spPr>
        <p:txBody>
          <a:bodyPr/>
          <a:lstStyle/>
          <a:p>
            <a:r>
              <a:rPr lang="tr-TR" altLang="en-US" b="1">
                <a:solidFill>
                  <a:srgbClr val="FF0000"/>
                </a:solidFill>
              </a:rPr>
              <a:t>Temel Bilimler</a:t>
            </a:r>
          </a:p>
        </p:txBody>
      </p:sp>
      <p:sp>
        <p:nvSpPr>
          <p:cNvPr id="13315" name="2 İçerik Yer Tutucusu">
            <a:extLst>
              <a:ext uri="{FF2B5EF4-FFF2-40B4-BE49-F238E27FC236}">
                <a16:creationId xmlns="" xmlns:a16="http://schemas.microsoft.com/office/drawing/2014/main" id="{C0428941-F9BE-415D-8ED2-BCE6E9D37A7E}"/>
              </a:ext>
            </a:extLst>
          </p:cNvPr>
          <p:cNvSpPr>
            <a:spLocks noGrp="1"/>
          </p:cNvSpPr>
          <p:nvPr>
            <p:ph idx="1"/>
          </p:nvPr>
        </p:nvSpPr>
        <p:spPr>
          <a:xfrm>
            <a:off x="457200" y="1600200"/>
            <a:ext cx="2257425" cy="2900363"/>
          </a:xfrm>
        </p:spPr>
        <p:txBody>
          <a:bodyPr/>
          <a:lstStyle/>
          <a:p>
            <a:pPr eaLnBrk="1" hangingPunct="1"/>
            <a:r>
              <a:rPr lang="tr-TR" altLang="en-US" sz="2400" b="1">
                <a:solidFill>
                  <a:srgbClr val="0000FF"/>
                </a:solidFill>
              </a:rPr>
              <a:t>Fizik</a:t>
            </a:r>
          </a:p>
          <a:p>
            <a:pPr eaLnBrk="1" hangingPunct="1"/>
            <a:r>
              <a:rPr lang="tr-TR" altLang="en-US" sz="2400" b="1">
                <a:solidFill>
                  <a:srgbClr val="0000FF"/>
                </a:solidFill>
              </a:rPr>
              <a:t>Kimya</a:t>
            </a:r>
          </a:p>
          <a:p>
            <a:pPr eaLnBrk="1" hangingPunct="1"/>
            <a:r>
              <a:rPr lang="tr-TR" altLang="en-US" sz="2400" b="1">
                <a:solidFill>
                  <a:srgbClr val="0000FF"/>
                </a:solidFill>
              </a:rPr>
              <a:t>Biyoloji</a:t>
            </a:r>
          </a:p>
          <a:p>
            <a:pPr eaLnBrk="1" hangingPunct="1"/>
            <a:r>
              <a:rPr lang="tr-TR" altLang="en-US" sz="2400" b="1">
                <a:solidFill>
                  <a:srgbClr val="0000FF"/>
                </a:solidFill>
              </a:rPr>
              <a:t>Matematik</a:t>
            </a:r>
          </a:p>
          <a:p>
            <a:pPr eaLnBrk="1" hangingPunct="1"/>
            <a:r>
              <a:rPr lang="tr-TR" altLang="en-US" sz="2400" b="1">
                <a:solidFill>
                  <a:srgbClr val="0000FF"/>
                </a:solidFill>
              </a:rPr>
              <a:t>İstatistik</a:t>
            </a:r>
          </a:p>
          <a:p>
            <a:pPr eaLnBrk="1" hangingPunct="1"/>
            <a:r>
              <a:rPr lang="tr-TR" altLang="en-US" sz="2400" b="1">
                <a:solidFill>
                  <a:srgbClr val="0000FF"/>
                </a:solidFill>
              </a:rPr>
              <a:t>Jeoloji</a:t>
            </a:r>
          </a:p>
        </p:txBody>
      </p:sp>
      <p:sp>
        <p:nvSpPr>
          <p:cNvPr id="4" name="2 İçerik Yer Tutucusu">
            <a:extLst>
              <a:ext uri="{FF2B5EF4-FFF2-40B4-BE49-F238E27FC236}">
                <a16:creationId xmlns="" xmlns:a16="http://schemas.microsoft.com/office/drawing/2014/main" id="{9F7BD2AB-1176-47CD-AAAF-97144EB5853D}"/>
              </a:ext>
            </a:extLst>
          </p:cNvPr>
          <p:cNvSpPr txBox="1">
            <a:spLocks/>
          </p:cNvSpPr>
          <p:nvPr/>
        </p:nvSpPr>
        <p:spPr bwMode="auto">
          <a:xfrm>
            <a:off x="6858000" y="1500188"/>
            <a:ext cx="2000250" cy="4525962"/>
          </a:xfrm>
          <a:prstGeom prst="rect">
            <a:avLst/>
          </a:prstGeom>
          <a:noFill/>
          <a:ln w="9525">
            <a:noFill/>
            <a:miter lim="800000"/>
            <a:headEnd/>
            <a:tailEnd/>
          </a:ln>
        </p:spPr>
        <p:txBody>
          <a:bodyPr/>
          <a:lstStyle/>
          <a:p>
            <a:pPr marL="342900" indent="-342900">
              <a:spcBef>
                <a:spcPct val="20000"/>
              </a:spcBef>
              <a:buFont typeface="Arial" charset="0"/>
              <a:buChar char="•"/>
              <a:defRPr/>
            </a:pPr>
            <a:r>
              <a:rPr lang="tr-TR" sz="2400" b="1" dirty="0">
                <a:solidFill>
                  <a:srgbClr val="0000FF"/>
                </a:solidFill>
                <a:latin typeface="+mn-lt"/>
              </a:rPr>
              <a:t>Tarih</a:t>
            </a:r>
          </a:p>
          <a:p>
            <a:pPr marL="342900" indent="-342900">
              <a:spcBef>
                <a:spcPct val="20000"/>
              </a:spcBef>
              <a:buFont typeface="Arial" charset="0"/>
              <a:buChar char="•"/>
              <a:defRPr/>
            </a:pPr>
            <a:r>
              <a:rPr lang="tr-TR" sz="2400" b="1" dirty="0">
                <a:solidFill>
                  <a:srgbClr val="0000FF"/>
                </a:solidFill>
                <a:latin typeface="+mn-lt"/>
              </a:rPr>
              <a:t>Coğrafya</a:t>
            </a:r>
          </a:p>
          <a:p>
            <a:pPr marL="342900" indent="-342900">
              <a:spcBef>
                <a:spcPct val="20000"/>
              </a:spcBef>
              <a:buFont typeface="Arial" charset="0"/>
              <a:buChar char="•"/>
              <a:defRPr/>
            </a:pPr>
            <a:r>
              <a:rPr lang="tr-TR" sz="2400" b="1" dirty="0">
                <a:solidFill>
                  <a:srgbClr val="0000FF"/>
                </a:solidFill>
                <a:latin typeface="+mn-lt"/>
              </a:rPr>
              <a:t>Psikoloji</a:t>
            </a:r>
          </a:p>
          <a:p>
            <a:pPr marL="342900" indent="-342900">
              <a:spcBef>
                <a:spcPct val="20000"/>
              </a:spcBef>
              <a:buFont typeface="Arial" charset="0"/>
              <a:buChar char="•"/>
              <a:defRPr/>
            </a:pPr>
            <a:r>
              <a:rPr lang="tr-TR" sz="2400" b="1" dirty="0">
                <a:solidFill>
                  <a:srgbClr val="0000FF"/>
                </a:solidFill>
                <a:latin typeface="+mn-lt"/>
              </a:rPr>
              <a:t>Sosyoloji</a:t>
            </a:r>
          </a:p>
          <a:p>
            <a:pPr marL="342900" indent="-342900">
              <a:spcBef>
                <a:spcPct val="20000"/>
              </a:spcBef>
              <a:buFont typeface="Arial" charset="0"/>
              <a:buChar char="•"/>
              <a:defRPr/>
            </a:pPr>
            <a:r>
              <a:rPr lang="tr-TR" sz="2400" b="1" dirty="0">
                <a:solidFill>
                  <a:srgbClr val="0000FF"/>
                </a:solidFill>
                <a:latin typeface="+mn-lt"/>
              </a:rPr>
              <a:t>Felsefe</a:t>
            </a:r>
          </a:p>
          <a:p>
            <a:pPr marL="342900" indent="-342900">
              <a:spcBef>
                <a:spcPct val="20000"/>
              </a:spcBef>
              <a:buFont typeface="Arial" charset="0"/>
              <a:buChar char="•"/>
              <a:defRPr/>
            </a:pPr>
            <a:r>
              <a:rPr lang="tr-TR" sz="2400" b="1" dirty="0">
                <a:solidFill>
                  <a:srgbClr val="0000FF"/>
                </a:solidFill>
                <a:latin typeface="+mn-lt"/>
              </a:rPr>
              <a:t>Arkeoloji</a:t>
            </a:r>
          </a:p>
          <a:p>
            <a:pPr marL="342900" indent="-342900">
              <a:spcBef>
                <a:spcPct val="20000"/>
              </a:spcBef>
              <a:buFont typeface="Arial" charset="0"/>
              <a:buChar char="•"/>
              <a:defRPr/>
            </a:pPr>
            <a:r>
              <a:rPr lang="tr-TR" sz="2400" b="1" dirty="0">
                <a:solidFill>
                  <a:srgbClr val="0000FF"/>
                </a:solidFill>
                <a:latin typeface="+mn-lt"/>
              </a:rPr>
              <a:t>Antropoloji</a:t>
            </a:r>
          </a:p>
          <a:p>
            <a:pPr marL="342900" indent="-342900">
              <a:spcBef>
                <a:spcPct val="20000"/>
              </a:spcBef>
              <a:buFont typeface="Arial" charset="0"/>
              <a:buChar char="•"/>
              <a:defRPr/>
            </a:pPr>
            <a:r>
              <a:rPr lang="tr-TR" sz="2400" b="1" dirty="0">
                <a:solidFill>
                  <a:srgbClr val="0000FF"/>
                </a:solidFill>
                <a:latin typeface="+mn-lt"/>
              </a:rPr>
              <a:t>İlahiyat</a:t>
            </a:r>
          </a:p>
          <a:p>
            <a:pPr marL="342900" indent="-342900" eaLnBrk="0" hangingPunct="0">
              <a:spcBef>
                <a:spcPct val="20000"/>
              </a:spcBef>
              <a:buFont typeface="Arial" charset="0"/>
              <a:buChar char="•"/>
              <a:defRPr/>
            </a:pPr>
            <a:endParaRPr lang="tr-TR" sz="2400" b="1" dirty="0">
              <a:solidFill>
                <a:srgbClr val="0000FF"/>
              </a:solidFill>
              <a:latin typeface="+mn-lt"/>
            </a:endParaRPr>
          </a:p>
        </p:txBody>
      </p:sp>
      <p:sp>
        <p:nvSpPr>
          <p:cNvPr id="13317" name="AutoShape 6" descr="http://stockfresh.com/thumbs/lunamarina/2351106_laboratuvar-bilim-adam%C4%B1-%C3%A7al%C4%B1%C5%9Fma-test-mikroskop-adam.jpg">
            <a:hlinkClick r:id="rId2"/>
            <a:extLst>
              <a:ext uri="{FF2B5EF4-FFF2-40B4-BE49-F238E27FC236}">
                <a16:creationId xmlns="" xmlns:a16="http://schemas.microsoft.com/office/drawing/2014/main" id="{61D2315A-6D97-4BBB-B4DA-E401446CE7FA}"/>
              </a:ext>
            </a:extLst>
          </p:cNvPr>
          <p:cNvSpPr>
            <a:spLocks noChangeAspect="1" noChangeArrowheads="1"/>
          </p:cNvSpPr>
          <p:nvPr/>
        </p:nvSpPr>
        <p:spPr bwMode="auto">
          <a:xfrm>
            <a:off x="144463" y="-1241425"/>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3318" name="AutoShape 8" descr="http://stockfresh.com/thumbs/lunamarina/2351106_laboratuvar-bilim-adam%C4%B1-%C3%A7al%C4%B1%C5%9Fma-test-mikroskop-adam.jpg">
            <a:hlinkClick r:id="rId2"/>
            <a:extLst>
              <a:ext uri="{FF2B5EF4-FFF2-40B4-BE49-F238E27FC236}">
                <a16:creationId xmlns="" xmlns:a16="http://schemas.microsoft.com/office/drawing/2014/main" id="{7EA7E549-1F96-4C2D-ACCB-82D9930B1CD7}"/>
              </a:ext>
            </a:extLst>
          </p:cNvPr>
          <p:cNvSpPr>
            <a:spLocks noChangeAspect="1" noChangeArrowheads="1"/>
          </p:cNvSpPr>
          <p:nvPr/>
        </p:nvSpPr>
        <p:spPr bwMode="auto">
          <a:xfrm>
            <a:off x="144463" y="-1241425"/>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13319" name="Picture 10" descr="http://tr.stockfresh.com/image/zoom/74ed4a/stockfresh_2351106">
            <a:extLst>
              <a:ext uri="{FF2B5EF4-FFF2-40B4-BE49-F238E27FC236}">
                <a16:creationId xmlns="" xmlns:a16="http://schemas.microsoft.com/office/drawing/2014/main" id="{8689010B-5A9E-4F4F-8F4D-CC6086A367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4286250"/>
            <a:ext cx="32559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descr="http://www.genconculer.com/wp-content/uploads/2016/02/tarih-bilimi.jpg">
            <a:hlinkClick r:id="rId4"/>
            <a:extLst>
              <a:ext uri="{FF2B5EF4-FFF2-40B4-BE49-F238E27FC236}">
                <a16:creationId xmlns="" xmlns:a16="http://schemas.microsoft.com/office/drawing/2014/main" id="{58D96057-02A4-4324-A0A9-4E5ACEB36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1571625"/>
            <a:ext cx="3000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4" descr="http://1.bp.blogspot.com/-Pc-cEHwMlU0/UggIR2xT0NI/AAAAAAAADYc/lCviVkVpDzw/s1600/albums_20845.jpg">
            <a:hlinkClick r:id="rId6"/>
            <a:extLst>
              <a:ext uri="{FF2B5EF4-FFF2-40B4-BE49-F238E27FC236}">
                <a16:creationId xmlns="" xmlns:a16="http://schemas.microsoft.com/office/drawing/2014/main" id="{E6078906-137F-4A9B-96D4-F025FFDAC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8" y="4000500"/>
            <a:ext cx="26289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http://www.duaetmekistiyorum.com/wp-content/uploads/2015/08/Ulu-Camii-Bursa.jpg">
            <a:hlinkClick r:id="rId8"/>
            <a:extLst>
              <a:ext uri="{FF2B5EF4-FFF2-40B4-BE49-F238E27FC236}">
                <a16:creationId xmlns="" xmlns:a16="http://schemas.microsoft.com/office/drawing/2014/main" id="{F63B79A7-F6B9-4D6E-B040-4D26149E96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5063" y="5000625"/>
            <a:ext cx="2714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descr="http://jeolojimuhendisleri.net/wp-content/uploads/2015/12/jeoloji-i%C5%9F-ilan%C4%B1-660x330.jpg">
            <a:hlinkClick r:id="rId10"/>
            <a:extLst>
              <a:ext uri="{FF2B5EF4-FFF2-40B4-BE49-F238E27FC236}">
                <a16:creationId xmlns="" xmlns:a16="http://schemas.microsoft.com/office/drawing/2014/main" id="{698CDF2B-BD8E-4366-925A-1C1A790F5F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1428750"/>
            <a:ext cx="235743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Psikoloji</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p:txBody>
          <a:bodyPr/>
          <a:lstStyle/>
          <a:p>
            <a:r>
              <a:rPr lang="tr-TR" sz="2000" dirty="0">
                <a:solidFill>
                  <a:srgbClr val="0000FF"/>
                </a:solidFill>
              </a:rPr>
              <a:t>Bu bölüm insan davranışlarının gözlem ve deney yöntemi kullanılarak bilimsel bir şekilde incelenmesi ve davranış nedenlerinin ortaya çıkarılması konularında eğitim ve araştırma yapabilecek kişiler yetiştirmeyi amaçlar.</a:t>
            </a:r>
          </a:p>
          <a:p>
            <a:r>
              <a:rPr lang="tr-TR" sz="2000" dirty="0" smtClean="0">
                <a:solidFill>
                  <a:srgbClr val="0000FF"/>
                </a:solidFill>
              </a:rPr>
              <a:t>4 yıllık ve TM bölümünden alıyor.</a:t>
            </a:r>
            <a:endParaRPr lang="tr-TR" sz="2000" dirty="0">
              <a:solidFill>
                <a:srgbClr val="0000FF"/>
              </a:solidFill>
            </a:endParaRPr>
          </a:p>
        </p:txBody>
      </p:sp>
      <p:sp>
        <p:nvSpPr>
          <p:cNvPr id="4" name="İçerik Yer Tutucusu 3"/>
          <p:cNvSpPr>
            <a:spLocks noGrp="1"/>
          </p:cNvSpPr>
          <p:nvPr>
            <p:ph sz="half" idx="2"/>
          </p:nvPr>
        </p:nvSpPr>
        <p:spPr/>
        <p:txBody>
          <a:bodyPr/>
          <a:lstStyle/>
          <a:p>
            <a:r>
              <a:rPr lang="tr-TR" sz="2000" dirty="0">
                <a:solidFill>
                  <a:srgbClr val="C00000"/>
                </a:solidFill>
              </a:rPr>
              <a:t>Çalışma Alanları:</a:t>
            </a:r>
          </a:p>
          <a:p>
            <a:r>
              <a:rPr lang="tr-TR" sz="2000" dirty="0">
                <a:solidFill>
                  <a:srgbClr val="0000FF"/>
                </a:solidFill>
              </a:rPr>
              <a:t>Sağlık Bakanlığı</a:t>
            </a:r>
          </a:p>
          <a:p>
            <a:r>
              <a:rPr lang="tr-TR" sz="2000" dirty="0">
                <a:solidFill>
                  <a:srgbClr val="0000FF"/>
                </a:solidFill>
              </a:rPr>
              <a:t>Adalet Bakanlığı</a:t>
            </a:r>
          </a:p>
          <a:p>
            <a:r>
              <a:rPr lang="tr-TR" sz="2000" dirty="0">
                <a:solidFill>
                  <a:srgbClr val="0000FF"/>
                </a:solidFill>
              </a:rPr>
              <a:t>Aile ve Sosyal Politikalar Bakanlığı</a:t>
            </a:r>
          </a:p>
          <a:p>
            <a:r>
              <a:rPr lang="tr-TR" sz="2000" dirty="0">
                <a:solidFill>
                  <a:srgbClr val="0000FF"/>
                </a:solidFill>
              </a:rPr>
              <a:t>Çocuk Esirgeme Kurumları</a:t>
            </a:r>
          </a:p>
          <a:p>
            <a:r>
              <a:rPr lang="tr-TR" sz="2000" dirty="0" smtClean="0">
                <a:solidFill>
                  <a:srgbClr val="0000FF"/>
                </a:solidFill>
              </a:rPr>
              <a:t>Akademisyenlik</a:t>
            </a:r>
          </a:p>
          <a:p>
            <a:endParaRPr lang="tr-TR" sz="2000" dirty="0">
              <a:solidFill>
                <a:srgbClr val="0000FF"/>
              </a:solidFill>
            </a:endParaRPr>
          </a:p>
          <a:p>
            <a:endParaRPr lang="tr-TR" dirty="0">
              <a:solidFill>
                <a:srgbClr val="0000FF"/>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65587"/>
            <a:ext cx="3919537"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251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İlahiyat</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p:txBody>
          <a:bodyPr/>
          <a:lstStyle/>
          <a:p>
            <a:r>
              <a:rPr lang="tr-TR" sz="2000" dirty="0">
                <a:solidFill>
                  <a:srgbClr val="0000FF"/>
                </a:solidFill>
              </a:rPr>
              <a:t>İlahiyat, İslamiyet dininin kapsamlı olarak ele alındığı akademik bir disiplindir</a:t>
            </a:r>
            <a:r>
              <a:rPr lang="tr-TR" sz="2000" dirty="0" smtClean="0">
                <a:solidFill>
                  <a:srgbClr val="0000FF"/>
                </a:solidFill>
              </a:rPr>
              <a:t>.</a:t>
            </a:r>
          </a:p>
          <a:p>
            <a:r>
              <a:rPr lang="tr-TR" sz="2000" dirty="0" smtClean="0">
                <a:solidFill>
                  <a:srgbClr val="0000FF"/>
                </a:solidFill>
              </a:rPr>
              <a:t>5 yıldır ve Sözel Bölümden alır.</a:t>
            </a:r>
          </a:p>
          <a:p>
            <a:endParaRPr lang="tr-TR" sz="2000" dirty="0" smtClean="0">
              <a:solidFill>
                <a:srgbClr val="0000FF"/>
              </a:solidFill>
            </a:endParaRPr>
          </a:p>
          <a:p>
            <a:endParaRPr lang="tr-TR" sz="2000" dirty="0">
              <a:solidFill>
                <a:srgbClr val="0000FF"/>
              </a:solidFill>
            </a:endParaRPr>
          </a:p>
        </p:txBody>
      </p:sp>
      <p:sp>
        <p:nvSpPr>
          <p:cNvPr id="4" name="İçerik Yer Tutucusu 3"/>
          <p:cNvSpPr>
            <a:spLocks noGrp="1"/>
          </p:cNvSpPr>
          <p:nvPr>
            <p:ph sz="half" idx="2"/>
          </p:nvPr>
        </p:nvSpPr>
        <p:spPr/>
        <p:txBody>
          <a:bodyPr/>
          <a:lstStyle/>
          <a:p>
            <a:r>
              <a:rPr lang="tr-TR" sz="2000" dirty="0">
                <a:solidFill>
                  <a:srgbClr val="0000FF"/>
                </a:solidFill>
              </a:rPr>
              <a:t>Din Kültürü ve Ahlak Bilgisi Öğretmenliği,</a:t>
            </a:r>
          </a:p>
          <a:p>
            <a:r>
              <a:rPr lang="tr-TR" sz="2000" dirty="0">
                <a:solidFill>
                  <a:srgbClr val="0000FF"/>
                </a:solidFill>
              </a:rPr>
              <a:t>İmam,</a:t>
            </a:r>
          </a:p>
          <a:p>
            <a:r>
              <a:rPr lang="tr-TR" sz="2000" dirty="0">
                <a:solidFill>
                  <a:srgbClr val="0000FF"/>
                </a:solidFill>
              </a:rPr>
              <a:t>Vaiz,</a:t>
            </a:r>
          </a:p>
          <a:p>
            <a:r>
              <a:rPr lang="tr-TR" sz="2000" dirty="0">
                <a:solidFill>
                  <a:srgbClr val="0000FF"/>
                </a:solidFill>
              </a:rPr>
              <a:t>Müftü,</a:t>
            </a:r>
          </a:p>
          <a:p>
            <a:r>
              <a:rPr lang="tr-TR" sz="2000" dirty="0">
                <a:solidFill>
                  <a:srgbClr val="0000FF"/>
                </a:solidFill>
              </a:rPr>
              <a:t>Diyanet Memuru</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573016"/>
            <a:ext cx="3672408" cy="2894459"/>
          </a:xfrm>
          <a:prstGeom prst="rect">
            <a:avLst/>
          </a:prstGeom>
        </p:spPr>
      </p:pic>
    </p:spTree>
    <p:extLst>
      <p:ext uri="{BB962C8B-B14F-4D97-AF65-F5344CB8AC3E}">
        <p14:creationId xmlns:p14="http://schemas.microsoft.com/office/powerpoint/2010/main" val="421456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a:extLst>
              <a:ext uri="{FF2B5EF4-FFF2-40B4-BE49-F238E27FC236}">
                <a16:creationId xmlns="" xmlns:a16="http://schemas.microsoft.com/office/drawing/2014/main" id="{E7838678-BCC1-4D13-A7FE-A27FBB86D1A9}"/>
              </a:ext>
            </a:extLst>
          </p:cNvPr>
          <p:cNvSpPr>
            <a:spLocks noGrp="1"/>
          </p:cNvSpPr>
          <p:nvPr>
            <p:ph type="title"/>
          </p:nvPr>
        </p:nvSpPr>
        <p:spPr>
          <a:solidFill>
            <a:srgbClr val="FFFF99"/>
          </a:solidFill>
        </p:spPr>
        <p:txBody>
          <a:bodyPr/>
          <a:lstStyle/>
          <a:p>
            <a:r>
              <a:rPr lang="tr-TR" altLang="en-US" b="1">
                <a:solidFill>
                  <a:srgbClr val="FF0000"/>
                </a:solidFill>
              </a:rPr>
              <a:t>Mimarî</a:t>
            </a:r>
          </a:p>
        </p:txBody>
      </p:sp>
      <p:sp>
        <p:nvSpPr>
          <p:cNvPr id="14339" name="2 İçerik Yer Tutucusu">
            <a:extLst>
              <a:ext uri="{FF2B5EF4-FFF2-40B4-BE49-F238E27FC236}">
                <a16:creationId xmlns="" xmlns:a16="http://schemas.microsoft.com/office/drawing/2014/main" id="{A44CC3DA-AB2E-4E23-A9B3-4466F5CC08EC}"/>
              </a:ext>
            </a:extLst>
          </p:cNvPr>
          <p:cNvSpPr>
            <a:spLocks noGrp="1"/>
          </p:cNvSpPr>
          <p:nvPr>
            <p:ph idx="1"/>
          </p:nvPr>
        </p:nvSpPr>
        <p:spPr>
          <a:xfrm>
            <a:off x="457200" y="1600200"/>
            <a:ext cx="3400425" cy="4525963"/>
          </a:xfrm>
        </p:spPr>
        <p:txBody>
          <a:bodyPr/>
          <a:lstStyle/>
          <a:p>
            <a:pPr eaLnBrk="1" hangingPunct="1"/>
            <a:r>
              <a:rPr lang="tr-TR" altLang="en-US" sz="2400" b="1" dirty="0">
                <a:solidFill>
                  <a:srgbClr val="0000FF"/>
                </a:solidFill>
              </a:rPr>
              <a:t>Mimarlık</a:t>
            </a:r>
          </a:p>
          <a:p>
            <a:pPr eaLnBrk="1" hangingPunct="1"/>
            <a:r>
              <a:rPr lang="tr-TR" altLang="en-US" sz="2400" b="1" dirty="0">
                <a:solidFill>
                  <a:srgbClr val="0000FF"/>
                </a:solidFill>
              </a:rPr>
              <a:t>İç Mimarlık</a:t>
            </a:r>
          </a:p>
          <a:p>
            <a:pPr eaLnBrk="1" hangingPunct="1"/>
            <a:r>
              <a:rPr lang="tr-TR" altLang="en-US" sz="2400" b="1" dirty="0">
                <a:solidFill>
                  <a:srgbClr val="0000FF"/>
                </a:solidFill>
              </a:rPr>
              <a:t>Şehir-Bölge Planlama</a:t>
            </a:r>
          </a:p>
          <a:p>
            <a:pPr eaLnBrk="1" hangingPunct="1"/>
            <a:r>
              <a:rPr lang="tr-TR" altLang="en-US" sz="2400" b="1" dirty="0">
                <a:solidFill>
                  <a:srgbClr val="0000FF"/>
                </a:solidFill>
              </a:rPr>
              <a:t>Peyzaj Mimarlığı</a:t>
            </a:r>
          </a:p>
          <a:p>
            <a:pPr eaLnBrk="1" hangingPunct="1"/>
            <a:r>
              <a:rPr lang="tr-TR" altLang="tr-TR" sz="2400" b="1" dirty="0">
                <a:solidFill>
                  <a:srgbClr val="0000FF"/>
                </a:solidFill>
              </a:rPr>
              <a:t>İç Mimarlık ve Çevre Tasarımı </a:t>
            </a:r>
          </a:p>
        </p:txBody>
      </p:sp>
      <p:pic>
        <p:nvPicPr>
          <p:cNvPr id="14340" name="Picture 5" descr="http://www.kilisburda.com/wp-content/uploads/2014/09/aaaaaaaaaaa.jpg">
            <a:hlinkClick r:id="rId2"/>
            <a:extLst>
              <a:ext uri="{FF2B5EF4-FFF2-40B4-BE49-F238E27FC236}">
                <a16:creationId xmlns="" xmlns:a16="http://schemas.microsoft.com/office/drawing/2014/main" id="{00344D33-BB03-44F4-89BF-1DF005FC7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286250"/>
            <a:ext cx="37147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http://www.forumalew.org/attachments/27681d1417654294/gokdelenler.jpg">
            <a:hlinkClick r:id="rId4"/>
            <a:extLst>
              <a:ext uri="{FF2B5EF4-FFF2-40B4-BE49-F238E27FC236}">
                <a16:creationId xmlns="" xmlns:a16="http://schemas.microsoft.com/office/drawing/2014/main" id="{104A36CD-E849-4082-A274-1D931BBE3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1500188"/>
            <a:ext cx="509111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ttp://tarhansulamapeyzaj.com/img/img1.jpg">
            <a:hlinkClick r:id="rId6"/>
            <a:extLst>
              <a:ext uri="{FF2B5EF4-FFF2-40B4-BE49-F238E27FC236}">
                <a16:creationId xmlns="" xmlns:a16="http://schemas.microsoft.com/office/drawing/2014/main" id="{0836187F-54A1-4DE7-AED2-6DAB203B98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13" y="4335463"/>
            <a:ext cx="4214812"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a:extLst>
              <a:ext uri="{FF2B5EF4-FFF2-40B4-BE49-F238E27FC236}">
                <a16:creationId xmlns="" xmlns:a16="http://schemas.microsoft.com/office/drawing/2014/main" id="{DD5AF261-234D-41DB-A5C0-B8B2623A6501}"/>
              </a:ext>
            </a:extLst>
          </p:cNvPr>
          <p:cNvSpPr>
            <a:spLocks noGrp="1"/>
          </p:cNvSpPr>
          <p:nvPr>
            <p:ph type="title"/>
          </p:nvPr>
        </p:nvSpPr>
        <p:spPr>
          <a:solidFill>
            <a:srgbClr val="FFFF66"/>
          </a:solidFill>
        </p:spPr>
        <p:txBody>
          <a:bodyPr/>
          <a:lstStyle/>
          <a:p>
            <a:r>
              <a:rPr lang="tr-TR" altLang="en-US" b="1">
                <a:solidFill>
                  <a:srgbClr val="FF0000"/>
                </a:solidFill>
              </a:rPr>
              <a:t>Meslek Seçimi Nasıl Yapılır?</a:t>
            </a:r>
          </a:p>
        </p:txBody>
      </p:sp>
      <p:sp>
        <p:nvSpPr>
          <p:cNvPr id="4099" name="2 İçerik Yer Tutucusu">
            <a:extLst>
              <a:ext uri="{FF2B5EF4-FFF2-40B4-BE49-F238E27FC236}">
                <a16:creationId xmlns="" xmlns:a16="http://schemas.microsoft.com/office/drawing/2014/main" id="{2EF8F7AB-E1B8-451D-B9F4-F669E541B8A9}"/>
              </a:ext>
            </a:extLst>
          </p:cNvPr>
          <p:cNvSpPr>
            <a:spLocks noGrp="1"/>
          </p:cNvSpPr>
          <p:nvPr>
            <p:ph idx="1"/>
          </p:nvPr>
        </p:nvSpPr>
        <p:spPr>
          <a:xfrm>
            <a:off x="285750" y="1571625"/>
            <a:ext cx="4857750" cy="4340225"/>
          </a:xfrm>
        </p:spPr>
        <p:txBody>
          <a:bodyPr/>
          <a:lstStyle/>
          <a:p>
            <a:pPr eaLnBrk="1" hangingPunct="1">
              <a:buClr>
                <a:schemeClr val="tx2"/>
              </a:buClr>
              <a:buSzPct val="90000"/>
              <a:buFont typeface="Arial" panose="020B0604020202020204" pitchFamily="34" charset="0"/>
              <a:buNone/>
            </a:pPr>
            <a:r>
              <a:rPr lang="tr-TR" altLang="en-US" b="1" i="1">
                <a:solidFill>
                  <a:srgbClr val="FF00FF"/>
                </a:solidFill>
              </a:rPr>
              <a:t>1- Kendi özelliklerinizi tanımalısınız.</a:t>
            </a:r>
          </a:p>
          <a:p>
            <a:pPr eaLnBrk="1" hangingPunct="1">
              <a:buClr>
                <a:schemeClr val="tx2"/>
              </a:buClr>
              <a:buSzPct val="90000"/>
              <a:buFont typeface="Arial" panose="020B0604020202020204" pitchFamily="34" charset="0"/>
              <a:buNone/>
            </a:pPr>
            <a:r>
              <a:rPr lang="tr-TR" altLang="en-US" b="1" i="1">
                <a:solidFill>
                  <a:srgbClr val="008000"/>
                </a:solidFill>
              </a:rPr>
              <a:t>2- Mesleklerin  özelliklerini tanımalısınız.</a:t>
            </a:r>
          </a:p>
          <a:p>
            <a:pPr eaLnBrk="1" hangingPunct="1">
              <a:buClr>
                <a:schemeClr val="tx2"/>
              </a:buClr>
              <a:buSzPct val="90000"/>
              <a:buFont typeface="Arial" panose="020B0604020202020204" pitchFamily="34" charset="0"/>
              <a:buNone/>
            </a:pPr>
            <a:r>
              <a:rPr lang="tr-TR" altLang="en-US" b="1" i="1">
                <a:solidFill>
                  <a:srgbClr val="0000FF"/>
                </a:solidFill>
              </a:rPr>
              <a:t>3- </a:t>
            </a:r>
            <a:r>
              <a:rPr lang="tr-TR" altLang="en-US" b="1" i="1">
                <a:solidFill>
                  <a:srgbClr val="FF00FF"/>
                </a:solidFill>
              </a:rPr>
              <a:t>Kendi özellikleriniz ile </a:t>
            </a:r>
            <a:r>
              <a:rPr lang="tr-TR" altLang="en-US" b="1" i="1">
                <a:solidFill>
                  <a:srgbClr val="008000"/>
                </a:solidFill>
              </a:rPr>
              <a:t>mesleklerin özellikleri </a:t>
            </a:r>
            <a:r>
              <a:rPr lang="tr-TR" altLang="en-US" b="1" i="1">
                <a:solidFill>
                  <a:srgbClr val="0000FF"/>
                </a:solidFill>
              </a:rPr>
              <a:t>arasındaki ortak noktaları araştırmalısınız.</a:t>
            </a:r>
          </a:p>
        </p:txBody>
      </p:sp>
      <p:pic>
        <p:nvPicPr>
          <p:cNvPr id="4100" name="Picture 5" descr="http://imsakdergisi.com/wp-content/uploads/2015/02/benkimim-810x411.jpg">
            <a:hlinkClick r:id="rId2"/>
            <a:extLst>
              <a:ext uri="{FF2B5EF4-FFF2-40B4-BE49-F238E27FC236}">
                <a16:creationId xmlns="" xmlns:a16="http://schemas.microsoft.com/office/drawing/2014/main" id="{8CBB4CE1-5422-4D0E-B3F8-D2867A6D5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1571625"/>
            <a:ext cx="28575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solidFill>
                  <a:srgbClr val="FF0000"/>
                </a:solidFill>
              </a:rPr>
              <a:t>Mimarlık</a:t>
            </a:r>
          </a:p>
        </p:txBody>
      </p:sp>
      <p:sp>
        <p:nvSpPr>
          <p:cNvPr id="5" name="İçerik Yer Tutucusu 4"/>
          <p:cNvSpPr>
            <a:spLocks noGrp="1"/>
          </p:cNvSpPr>
          <p:nvPr>
            <p:ph sz="half" idx="1"/>
          </p:nvPr>
        </p:nvSpPr>
        <p:spPr>
          <a:xfrm>
            <a:off x="457200" y="1196752"/>
            <a:ext cx="4038600" cy="5472608"/>
          </a:xfrm>
        </p:spPr>
        <p:txBody>
          <a:bodyPr/>
          <a:lstStyle/>
          <a:p>
            <a:r>
              <a:rPr lang="tr-TR" sz="2000" dirty="0">
                <a:solidFill>
                  <a:srgbClr val="0000FF"/>
                </a:solidFill>
              </a:rPr>
              <a:t>Mimarlar, insan kullanımına uygun yapılar tasarlar ve bu nedenle bu yapıların güvenliği ve güvenilirliğinden büyük ölçüde sorumludur</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Mimarlık, üniversitelerde </a:t>
            </a:r>
            <a:r>
              <a:rPr lang="tr-TR" sz="2000" dirty="0">
                <a:solidFill>
                  <a:srgbClr val="C00000"/>
                </a:solidFill>
              </a:rPr>
              <a:t>Mimarlık ve Mühendislik Fakültesi </a:t>
            </a:r>
            <a:r>
              <a:rPr lang="tr-TR" sz="2000" dirty="0">
                <a:solidFill>
                  <a:srgbClr val="0000FF"/>
                </a:solidFill>
              </a:rPr>
              <a:t>kapsamında eğitimi verilmekte olan </a:t>
            </a:r>
            <a:r>
              <a:rPr lang="tr-TR" sz="2000" dirty="0">
                <a:solidFill>
                  <a:srgbClr val="C00000"/>
                </a:solidFill>
              </a:rPr>
              <a:t>4 yıllık bir lisans </a:t>
            </a:r>
            <a:r>
              <a:rPr lang="tr-TR" sz="2000" dirty="0">
                <a:solidFill>
                  <a:srgbClr val="0000FF"/>
                </a:solidFill>
              </a:rPr>
              <a:t>bölümüdür. Mimarlık bölümü Sayısal puan türünden öğrenci kabul eder.</a:t>
            </a:r>
          </a:p>
        </p:txBody>
      </p:sp>
      <p:sp>
        <p:nvSpPr>
          <p:cNvPr id="6" name="İçerik Yer Tutucusu 5"/>
          <p:cNvSpPr>
            <a:spLocks noGrp="1"/>
          </p:cNvSpPr>
          <p:nvPr>
            <p:ph sz="half" idx="2"/>
          </p:nvPr>
        </p:nvSpPr>
        <p:spPr>
          <a:xfrm>
            <a:off x="4648200" y="1196752"/>
            <a:ext cx="4038600" cy="5472608"/>
          </a:xfrm>
        </p:spPr>
        <p:txBody>
          <a:bodyPr/>
          <a:lstStyle/>
          <a:p>
            <a:r>
              <a:rPr lang="tr-TR" sz="2000" dirty="0">
                <a:solidFill>
                  <a:srgbClr val="C00000"/>
                </a:solidFill>
              </a:rPr>
              <a:t>Mezunlar;</a:t>
            </a:r>
          </a:p>
          <a:p>
            <a:endParaRPr lang="tr-TR" sz="2000" dirty="0"/>
          </a:p>
          <a:p>
            <a:r>
              <a:rPr lang="tr-TR" sz="2000" dirty="0">
                <a:solidFill>
                  <a:srgbClr val="0000FF"/>
                </a:solidFill>
              </a:rPr>
              <a:t>İnşaat Şirketlerinde,</a:t>
            </a:r>
          </a:p>
          <a:p>
            <a:r>
              <a:rPr lang="tr-TR" sz="2000" dirty="0">
                <a:solidFill>
                  <a:srgbClr val="0000FF"/>
                </a:solidFill>
              </a:rPr>
              <a:t>Mimarlık Ofislerinde,</a:t>
            </a:r>
          </a:p>
          <a:p>
            <a:r>
              <a:rPr lang="tr-TR" sz="2000" dirty="0">
                <a:solidFill>
                  <a:srgbClr val="0000FF"/>
                </a:solidFill>
              </a:rPr>
              <a:t>Mimari Danışmanlık Firmalarında,</a:t>
            </a:r>
          </a:p>
          <a:p>
            <a:r>
              <a:rPr lang="tr-TR" sz="2000" dirty="0">
                <a:solidFill>
                  <a:srgbClr val="0000FF"/>
                </a:solidFill>
              </a:rPr>
              <a:t>Yapı Denetim Firmalarında,</a:t>
            </a:r>
          </a:p>
          <a:p>
            <a:r>
              <a:rPr lang="tr-TR" sz="2000" dirty="0">
                <a:solidFill>
                  <a:srgbClr val="0000FF"/>
                </a:solidFill>
              </a:rPr>
              <a:t>Yapı Dekorasyon Şirketlerinde,</a:t>
            </a:r>
          </a:p>
          <a:p>
            <a:r>
              <a:rPr lang="tr-TR" sz="2000" dirty="0">
                <a:solidFill>
                  <a:srgbClr val="0000FF"/>
                </a:solidFill>
              </a:rPr>
              <a:t>Tasarım Ofislerinde,</a:t>
            </a:r>
          </a:p>
          <a:p>
            <a:r>
              <a:rPr lang="tr-TR" sz="2000" dirty="0">
                <a:solidFill>
                  <a:srgbClr val="0000FF"/>
                </a:solidFill>
              </a:rPr>
              <a:t>Mobilya Firmalarında,</a:t>
            </a:r>
          </a:p>
          <a:p>
            <a:pPr marL="0" indent="0">
              <a:buNone/>
            </a:pPr>
            <a:r>
              <a:rPr lang="tr-TR" sz="2000" dirty="0" smtClean="0">
                <a:solidFill>
                  <a:srgbClr val="0000FF"/>
                </a:solidFill>
              </a:rPr>
              <a:t>     İş </a:t>
            </a:r>
            <a:r>
              <a:rPr lang="tr-TR" sz="2000" dirty="0">
                <a:solidFill>
                  <a:srgbClr val="0000FF"/>
                </a:solidFill>
              </a:rPr>
              <a:t>imkanı bulabilirler.</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997648"/>
            <a:ext cx="2815005" cy="1701889"/>
          </a:xfrm>
          <a:prstGeom prst="rect">
            <a:avLst/>
          </a:prstGeom>
        </p:spPr>
      </p:pic>
    </p:spTree>
    <p:extLst>
      <p:ext uri="{BB962C8B-B14F-4D97-AF65-F5344CB8AC3E}">
        <p14:creationId xmlns:p14="http://schemas.microsoft.com/office/powerpoint/2010/main" val="1802003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İç Mimarlık</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p:txBody>
          <a:bodyPr/>
          <a:lstStyle/>
          <a:p>
            <a:r>
              <a:rPr lang="tr-TR" sz="2000" dirty="0">
                <a:solidFill>
                  <a:srgbClr val="0000FF"/>
                </a:solidFill>
              </a:rPr>
              <a:t>Bu bölüm insanın ihtiyaçlarına ve eldeki malzemenin içeriğine uygun olarak iç mekanın düzenlenmesi ve mekana özgü mobilyaların özgün biçimlerinin tasarımıyla ilgili konularda eğitimini tamamlamış kişiler istihdam etmeyi amaçlar</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İç mimarın çalışma alanı tasarım aşamasında büro, uygulama ve denetim aşamasında yapılar, malzemelerin yapım aşamasında atölyeler ve fabrikalardır.</a:t>
            </a:r>
          </a:p>
        </p:txBody>
      </p:sp>
      <p:sp>
        <p:nvSpPr>
          <p:cNvPr id="4" name="İçerik Yer Tutucusu 3"/>
          <p:cNvSpPr>
            <a:spLocks noGrp="1"/>
          </p:cNvSpPr>
          <p:nvPr>
            <p:ph sz="half" idx="2"/>
          </p:nvPr>
        </p:nvSpPr>
        <p:spPr/>
        <p:txBody>
          <a:bodyPr/>
          <a:lstStyle/>
          <a:p>
            <a:r>
              <a:rPr lang="tr-TR" dirty="0">
                <a:solidFill>
                  <a:srgbClr val="C00000"/>
                </a:solidFill>
              </a:rPr>
              <a:t>Nerelerde Çalışır?</a:t>
            </a:r>
          </a:p>
          <a:p>
            <a:r>
              <a:rPr lang="tr-TR" sz="2000" dirty="0">
                <a:solidFill>
                  <a:srgbClr val="0000FF"/>
                </a:solidFill>
              </a:rPr>
              <a:t>Bayındırlık ve İskan Bakanlığı</a:t>
            </a:r>
          </a:p>
          <a:p>
            <a:r>
              <a:rPr lang="tr-TR" sz="2000" dirty="0">
                <a:solidFill>
                  <a:srgbClr val="0000FF"/>
                </a:solidFill>
              </a:rPr>
              <a:t>Belediyeler</a:t>
            </a:r>
          </a:p>
          <a:p>
            <a:r>
              <a:rPr lang="tr-TR" sz="2000" dirty="0">
                <a:solidFill>
                  <a:srgbClr val="0000FF"/>
                </a:solidFill>
              </a:rPr>
              <a:t>İnşaat Şirketleri</a:t>
            </a:r>
          </a:p>
          <a:p>
            <a:r>
              <a:rPr lang="tr-TR" sz="2000" dirty="0">
                <a:solidFill>
                  <a:srgbClr val="0000FF"/>
                </a:solidFill>
              </a:rPr>
              <a:t>Serbest bürolar</a:t>
            </a:r>
          </a:p>
          <a:p>
            <a:r>
              <a:rPr lang="tr-TR" sz="2000" dirty="0" smtClean="0">
                <a:solidFill>
                  <a:srgbClr val="0000FF"/>
                </a:solidFill>
              </a:rPr>
              <a:t>Akademisyenlik</a:t>
            </a:r>
          </a:p>
          <a:p>
            <a:endParaRPr lang="tr-TR" sz="2000" dirty="0">
              <a:solidFill>
                <a:srgbClr val="0000FF"/>
              </a:solidFill>
            </a:endParaRP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149080"/>
            <a:ext cx="3845038" cy="2242939"/>
          </a:xfrm>
          <a:prstGeom prst="rect">
            <a:avLst/>
          </a:prstGeom>
        </p:spPr>
      </p:pic>
    </p:spTree>
    <p:extLst>
      <p:ext uri="{BB962C8B-B14F-4D97-AF65-F5344CB8AC3E}">
        <p14:creationId xmlns:p14="http://schemas.microsoft.com/office/powerpoint/2010/main" val="321708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a:extLst>
              <a:ext uri="{FF2B5EF4-FFF2-40B4-BE49-F238E27FC236}">
                <a16:creationId xmlns="" xmlns:a16="http://schemas.microsoft.com/office/drawing/2014/main" id="{25EE9335-38AF-4F37-9648-4A6A6F2CB1FA}"/>
              </a:ext>
            </a:extLst>
          </p:cNvPr>
          <p:cNvSpPr>
            <a:spLocks noGrp="1"/>
          </p:cNvSpPr>
          <p:nvPr>
            <p:ph type="title"/>
          </p:nvPr>
        </p:nvSpPr>
        <p:spPr>
          <a:solidFill>
            <a:srgbClr val="FFFF99"/>
          </a:solidFill>
        </p:spPr>
        <p:txBody>
          <a:bodyPr/>
          <a:lstStyle/>
          <a:p>
            <a:r>
              <a:rPr lang="tr-TR" altLang="en-US" b="1">
                <a:solidFill>
                  <a:srgbClr val="FF0000"/>
                </a:solidFill>
              </a:rPr>
              <a:t>Eğitim-Öğretmenlik Alanları</a:t>
            </a:r>
          </a:p>
        </p:txBody>
      </p:sp>
      <p:sp>
        <p:nvSpPr>
          <p:cNvPr id="15363" name="2 İçerik Yer Tutucusu">
            <a:extLst>
              <a:ext uri="{FF2B5EF4-FFF2-40B4-BE49-F238E27FC236}">
                <a16:creationId xmlns="" xmlns:a16="http://schemas.microsoft.com/office/drawing/2014/main" id="{9E789C37-48C8-4246-9973-375815212C20}"/>
              </a:ext>
            </a:extLst>
          </p:cNvPr>
          <p:cNvSpPr>
            <a:spLocks noGrp="1"/>
          </p:cNvSpPr>
          <p:nvPr>
            <p:ph idx="1"/>
          </p:nvPr>
        </p:nvSpPr>
        <p:spPr>
          <a:xfrm>
            <a:off x="457200" y="1600200"/>
            <a:ext cx="3471863" cy="3114675"/>
          </a:xfrm>
        </p:spPr>
        <p:txBody>
          <a:bodyPr/>
          <a:lstStyle/>
          <a:p>
            <a:pPr eaLnBrk="1" hangingPunct="1"/>
            <a:r>
              <a:rPr lang="tr-TR" altLang="en-US" sz="2000" b="1">
                <a:solidFill>
                  <a:srgbClr val="0000FF"/>
                </a:solidFill>
              </a:rPr>
              <a:t>Fizik Öğret.</a:t>
            </a:r>
          </a:p>
          <a:p>
            <a:pPr eaLnBrk="1" hangingPunct="1"/>
            <a:r>
              <a:rPr lang="tr-TR" altLang="en-US" sz="2000" b="1">
                <a:solidFill>
                  <a:srgbClr val="0000FF"/>
                </a:solidFill>
              </a:rPr>
              <a:t>Kimya Öğret.</a:t>
            </a:r>
          </a:p>
          <a:p>
            <a:pPr eaLnBrk="1" hangingPunct="1"/>
            <a:r>
              <a:rPr lang="tr-TR" altLang="en-US" sz="2000" b="1">
                <a:solidFill>
                  <a:srgbClr val="0000FF"/>
                </a:solidFill>
              </a:rPr>
              <a:t>Biyoloji Öğret.</a:t>
            </a:r>
          </a:p>
          <a:p>
            <a:pPr eaLnBrk="1" hangingPunct="1"/>
            <a:r>
              <a:rPr lang="tr-TR" altLang="en-US" sz="2000" b="1">
                <a:solidFill>
                  <a:srgbClr val="0000FF"/>
                </a:solidFill>
              </a:rPr>
              <a:t>Matematik Öğret.</a:t>
            </a:r>
          </a:p>
          <a:p>
            <a:pPr eaLnBrk="1" hangingPunct="1"/>
            <a:r>
              <a:rPr lang="tr-TR" altLang="en-US" sz="2000" b="1">
                <a:solidFill>
                  <a:srgbClr val="0000FF"/>
                </a:solidFill>
              </a:rPr>
              <a:t>İlköğretim Mat. Öğret.</a:t>
            </a:r>
          </a:p>
          <a:p>
            <a:pPr eaLnBrk="1" hangingPunct="1"/>
            <a:r>
              <a:rPr lang="tr-TR" altLang="en-US" sz="2000" b="1">
                <a:solidFill>
                  <a:srgbClr val="0000FF"/>
                </a:solidFill>
              </a:rPr>
              <a:t>Fen Bilgisi Öğret.</a:t>
            </a:r>
          </a:p>
          <a:p>
            <a:r>
              <a:rPr lang="tr-TR" altLang="en-US" sz="2000" b="1">
                <a:solidFill>
                  <a:srgbClr val="0000FF"/>
                </a:solidFill>
              </a:rPr>
              <a:t>Okul Öncesi Öğret.</a:t>
            </a:r>
          </a:p>
          <a:p>
            <a:r>
              <a:rPr lang="tr-TR" altLang="en-US" sz="2000" b="1">
                <a:solidFill>
                  <a:srgbClr val="0000FF"/>
                </a:solidFill>
              </a:rPr>
              <a:t>Özel Eğitim Öğret.</a:t>
            </a:r>
          </a:p>
          <a:p>
            <a:pPr eaLnBrk="1" hangingPunct="1"/>
            <a:endParaRPr lang="tr-TR" altLang="en-US" sz="2000" b="1">
              <a:solidFill>
                <a:srgbClr val="0000FF"/>
              </a:solidFill>
            </a:endParaRPr>
          </a:p>
        </p:txBody>
      </p:sp>
      <p:sp>
        <p:nvSpPr>
          <p:cNvPr id="15364" name="2 İçerik Yer Tutucusu">
            <a:extLst>
              <a:ext uri="{FF2B5EF4-FFF2-40B4-BE49-F238E27FC236}">
                <a16:creationId xmlns="" xmlns:a16="http://schemas.microsoft.com/office/drawing/2014/main" id="{294474E5-98C9-4459-B612-00FD178FF27F}"/>
              </a:ext>
            </a:extLst>
          </p:cNvPr>
          <p:cNvSpPr txBox="1">
            <a:spLocks/>
          </p:cNvSpPr>
          <p:nvPr/>
        </p:nvSpPr>
        <p:spPr bwMode="auto">
          <a:xfrm>
            <a:off x="6286500" y="3617913"/>
            <a:ext cx="28575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tr-TR" altLang="en-US" b="1">
                <a:solidFill>
                  <a:srgbClr val="0000FF"/>
                </a:solidFill>
              </a:rPr>
              <a:t>Üstün zekalılar Öğret.</a:t>
            </a:r>
          </a:p>
          <a:p>
            <a:pPr eaLnBrk="1" hangingPunct="1">
              <a:buFont typeface="Arial" panose="020B0604020202020204" pitchFamily="34" charset="0"/>
              <a:buChar char="•"/>
            </a:pPr>
            <a:r>
              <a:rPr lang="tr-TR" altLang="en-US" b="1">
                <a:solidFill>
                  <a:srgbClr val="0000FF"/>
                </a:solidFill>
              </a:rPr>
              <a:t>Felsefe Grubu Öğret.</a:t>
            </a:r>
          </a:p>
          <a:p>
            <a:pPr eaLnBrk="1" hangingPunct="1">
              <a:buFont typeface="Arial" panose="020B0604020202020204" pitchFamily="34" charset="0"/>
              <a:buChar char="•"/>
            </a:pPr>
            <a:r>
              <a:rPr lang="tr-TR" altLang="en-US" b="1">
                <a:solidFill>
                  <a:srgbClr val="0000FF"/>
                </a:solidFill>
              </a:rPr>
              <a:t>Sınıf Öğret.</a:t>
            </a:r>
          </a:p>
          <a:p>
            <a:pPr eaLnBrk="1" hangingPunct="1">
              <a:buFont typeface="Arial" panose="020B0604020202020204" pitchFamily="34" charset="0"/>
              <a:buChar char="•"/>
            </a:pPr>
            <a:r>
              <a:rPr lang="tr-TR" altLang="en-US" b="1">
                <a:solidFill>
                  <a:srgbClr val="0000FF"/>
                </a:solidFill>
              </a:rPr>
              <a:t>Tarih Öğret.</a:t>
            </a:r>
          </a:p>
          <a:p>
            <a:pPr eaLnBrk="1" hangingPunct="1">
              <a:buFont typeface="Arial" panose="020B0604020202020204" pitchFamily="34" charset="0"/>
              <a:buChar char="•"/>
            </a:pPr>
            <a:r>
              <a:rPr lang="tr-TR" altLang="en-US" b="1">
                <a:solidFill>
                  <a:srgbClr val="0000FF"/>
                </a:solidFill>
              </a:rPr>
              <a:t>Coğrafya Öğret.</a:t>
            </a:r>
          </a:p>
          <a:p>
            <a:pPr eaLnBrk="1" hangingPunct="1">
              <a:buFont typeface="Arial" panose="020B0604020202020204" pitchFamily="34" charset="0"/>
              <a:buChar char="•"/>
            </a:pPr>
            <a:r>
              <a:rPr lang="tr-TR" altLang="en-US" b="1">
                <a:solidFill>
                  <a:srgbClr val="0000FF"/>
                </a:solidFill>
              </a:rPr>
              <a:t>Sosyal Bilgiler Öğret.</a:t>
            </a:r>
          </a:p>
          <a:p>
            <a:pPr eaLnBrk="1" hangingPunct="1">
              <a:buFont typeface="Arial" panose="020B0604020202020204" pitchFamily="34" charset="0"/>
              <a:buChar char="•"/>
            </a:pPr>
            <a:r>
              <a:rPr lang="tr-TR" altLang="en-US" b="1">
                <a:solidFill>
                  <a:srgbClr val="0000FF"/>
                </a:solidFill>
              </a:rPr>
              <a:t>Türkçe Öğret.</a:t>
            </a:r>
          </a:p>
          <a:p>
            <a:pPr eaLnBrk="1" hangingPunct="1">
              <a:buFont typeface="Arial" panose="020B0604020202020204" pitchFamily="34" charset="0"/>
              <a:buChar char="•"/>
            </a:pPr>
            <a:r>
              <a:rPr lang="tr-TR" altLang="en-US" b="1">
                <a:solidFill>
                  <a:srgbClr val="0000FF"/>
                </a:solidFill>
              </a:rPr>
              <a:t>Türk Dili ve Ed. Öğret.</a:t>
            </a:r>
          </a:p>
          <a:p>
            <a:pPr eaLnBrk="1" hangingPunct="1">
              <a:buFont typeface="Arial" panose="020B0604020202020204" pitchFamily="34" charset="0"/>
              <a:buChar char="•"/>
            </a:pPr>
            <a:r>
              <a:rPr lang="tr-TR" altLang="en-US" b="1">
                <a:solidFill>
                  <a:srgbClr val="0000FF"/>
                </a:solidFill>
              </a:rPr>
              <a:t>İngilizce Öğret.</a:t>
            </a:r>
          </a:p>
          <a:p>
            <a:pPr eaLnBrk="1" hangingPunct="1">
              <a:buFont typeface="Arial" panose="020B0604020202020204" pitchFamily="34" charset="0"/>
              <a:buChar char="•"/>
            </a:pPr>
            <a:r>
              <a:rPr lang="tr-TR" altLang="en-US" b="1">
                <a:solidFill>
                  <a:srgbClr val="0000FF"/>
                </a:solidFill>
              </a:rPr>
              <a:t>Din Kültürü ve Ahlak Bilgisi Öğret.</a:t>
            </a:r>
          </a:p>
        </p:txBody>
      </p:sp>
      <p:pic>
        <p:nvPicPr>
          <p:cNvPr id="15365" name="Picture 6" descr="http://cdn.yeniakit.com.tr/images/news/625/mebden-basortulu-ogretmen-aciklamasi-h1429298507.jpg">
            <a:hlinkClick r:id="rId2"/>
            <a:extLst>
              <a:ext uri="{FF2B5EF4-FFF2-40B4-BE49-F238E27FC236}">
                <a16:creationId xmlns="" xmlns:a16="http://schemas.microsoft.com/office/drawing/2014/main" id="{4FAD38EC-2A97-4893-BBE1-B2968B5B5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4071938"/>
            <a:ext cx="297021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http://icube.milliyet.com.tr/YeniAnaResim/2015/11/24/ogretmenler-gunu-doodle-yapildi-iste-ogretmenler-gunu-anlamli-sozleri-6316885.Gif">
            <a:hlinkClick r:id="rId4"/>
            <a:extLst>
              <a:ext uri="{FF2B5EF4-FFF2-40B4-BE49-F238E27FC236}">
                <a16:creationId xmlns="" xmlns:a16="http://schemas.microsoft.com/office/drawing/2014/main" id="{BAE7630F-5900-4D9D-9D6A-E59C70AC6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1500188"/>
            <a:ext cx="38195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http://www.memurlar.net/common/news/images/568194/headline.jpg">
            <a:hlinkClick r:id="rId6"/>
            <a:extLst>
              <a:ext uri="{FF2B5EF4-FFF2-40B4-BE49-F238E27FC236}">
                <a16:creationId xmlns="" xmlns:a16="http://schemas.microsoft.com/office/drawing/2014/main" id="{F7BD0679-DB08-43B5-BA98-357347D99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0"/>
            <a:ext cx="35718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a:extLst>
              <a:ext uri="{FF2B5EF4-FFF2-40B4-BE49-F238E27FC236}">
                <a16:creationId xmlns="" xmlns:a16="http://schemas.microsoft.com/office/drawing/2014/main" id="{5A52B01F-A756-4ABC-B1C3-BEE415D47A91}"/>
              </a:ext>
            </a:extLst>
          </p:cNvPr>
          <p:cNvSpPr>
            <a:spLocks noGrp="1"/>
          </p:cNvSpPr>
          <p:nvPr>
            <p:ph type="title"/>
          </p:nvPr>
        </p:nvSpPr>
        <p:spPr>
          <a:solidFill>
            <a:srgbClr val="FFFF99"/>
          </a:solidFill>
        </p:spPr>
        <p:txBody>
          <a:bodyPr/>
          <a:lstStyle/>
          <a:p>
            <a:r>
              <a:rPr lang="tr-TR" altLang="en-US" b="1">
                <a:solidFill>
                  <a:srgbClr val="FF0000"/>
                </a:solidFill>
              </a:rPr>
              <a:t>Ekonomi-Ticaret-Finans</a:t>
            </a:r>
          </a:p>
        </p:txBody>
      </p:sp>
      <p:sp>
        <p:nvSpPr>
          <p:cNvPr id="16387" name="2 İçerik Yer Tutucusu">
            <a:extLst>
              <a:ext uri="{FF2B5EF4-FFF2-40B4-BE49-F238E27FC236}">
                <a16:creationId xmlns="" xmlns:a16="http://schemas.microsoft.com/office/drawing/2014/main" id="{F0E45657-9020-494B-952B-1CBA907C9C00}"/>
              </a:ext>
            </a:extLst>
          </p:cNvPr>
          <p:cNvSpPr>
            <a:spLocks noGrp="1"/>
          </p:cNvSpPr>
          <p:nvPr>
            <p:ph idx="1"/>
          </p:nvPr>
        </p:nvSpPr>
        <p:spPr>
          <a:xfrm>
            <a:off x="500063" y="1546225"/>
            <a:ext cx="3500437" cy="4168775"/>
          </a:xfrm>
        </p:spPr>
        <p:txBody>
          <a:bodyPr/>
          <a:lstStyle/>
          <a:p>
            <a:pPr marL="273050" indent="-273050" eaLnBrk="1" hangingPunct="1"/>
            <a:r>
              <a:rPr lang="tr-TR" altLang="en-US" sz="2400" b="1">
                <a:solidFill>
                  <a:srgbClr val="0000FF"/>
                </a:solidFill>
              </a:rPr>
              <a:t>ÇEKO</a:t>
            </a:r>
          </a:p>
          <a:p>
            <a:pPr marL="273050" indent="-273050" eaLnBrk="1" hangingPunct="1"/>
            <a:r>
              <a:rPr lang="tr-TR" altLang="en-US" sz="2400" b="1">
                <a:solidFill>
                  <a:srgbClr val="0000FF"/>
                </a:solidFill>
              </a:rPr>
              <a:t>Ekonomi</a:t>
            </a:r>
          </a:p>
          <a:p>
            <a:pPr marL="273050" indent="-273050" eaLnBrk="1" hangingPunct="1"/>
            <a:r>
              <a:rPr lang="tr-TR" altLang="en-US" sz="2400" b="1">
                <a:solidFill>
                  <a:srgbClr val="0000FF"/>
                </a:solidFill>
              </a:rPr>
              <a:t>Ekonometri</a:t>
            </a:r>
          </a:p>
          <a:p>
            <a:pPr marL="273050" indent="-273050" eaLnBrk="1" hangingPunct="1"/>
            <a:r>
              <a:rPr lang="tr-TR" altLang="en-US" sz="2400" b="1">
                <a:solidFill>
                  <a:srgbClr val="0000FF"/>
                </a:solidFill>
              </a:rPr>
              <a:t>İşletme</a:t>
            </a:r>
          </a:p>
          <a:p>
            <a:pPr marL="273050" indent="-273050" eaLnBrk="1" hangingPunct="1"/>
            <a:r>
              <a:rPr lang="tr-TR" altLang="en-US" sz="2400" b="1">
                <a:solidFill>
                  <a:srgbClr val="0000FF"/>
                </a:solidFill>
              </a:rPr>
              <a:t>İktisat</a:t>
            </a:r>
          </a:p>
          <a:p>
            <a:pPr marL="273050" indent="-273050" eaLnBrk="1" hangingPunct="1"/>
            <a:r>
              <a:rPr lang="tr-TR" altLang="en-US" sz="2400" b="1">
                <a:solidFill>
                  <a:srgbClr val="0000FF"/>
                </a:solidFill>
              </a:rPr>
              <a:t>Maliye</a:t>
            </a:r>
          </a:p>
          <a:p>
            <a:pPr marL="273050" indent="-273050" eaLnBrk="1" hangingPunct="1"/>
            <a:r>
              <a:rPr lang="tr-TR" altLang="en-US" sz="2400" b="1">
                <a:solidFill>
                  <a:srgbClr val="0000FF"/>
                </a:solidFill>
              </a:rPr>
              <a:t>Sigortacılık</a:t>
            </a:r>
          </a:p>
          <a:p>
            <a:pPr marL="273050" indent="-273050" eaLnBrk="1" hangingPunct="1"/>
            <a:r>
              <a:rPr lang="tr-TR" altLang="en-US" sz="2400" b="1">
                <a:solidFill>
                  <a:srgbClr val="0000FF"/>
                </a:solidFill>
              </a:rPr>
              <a:t>Sermaye Piyasası</a:t>
            </a:r>
          </a:p>
          <a:p>
            <a:pPr marL="273050" indent="-273050"/>
            <a:r>
              <a:rPr lang="tr-TR" altLang="en-US" sz="2400" b="1">
                <a:solidFill>
                  <a:srgbClr val="0000FF"/>
                </a:solidFill>
              </a:rPr>
              <a:t>Girişimcilik</a:t>
            </a:r>
          </a:p>
          <a:p>
            <a:pPr marL="273050" indent="-273050"/>
            <a:r>
              <a:rPr lang="tr-TR" altLang="en-US" sz="2400" b="1">
                <a:solidFill>
                  <a:srgbClr val="0000FF"/>
                </a:solidFill>
              </a:rPr>
              <a:t>Uluslararası Finans</a:t>
            </a:r>
          </a:p>
          <a:p>
            <a:pPr marL="273050" indent="-273050"/>
            <a:r>
              <a:rPr lang="tr-TR" altLang="en-US" sz="2400" b="1">
                <a:solidFill>
                  <a:srgbClr val="0000FF"/>
                </a:solidFill>
              </a:rPr>
              <a:t>Muhasebe</a:t>
            </a:r>
          </a:p>
        </p:txBody>
      </p:sp>
      <p:sp>
        <p:nvSpPr>
          <p:cNvPr id="4" name="2 İçerik Yer Tutucusu">
            <a:extLst>
              <a:ext uri="{FF2B5EF4-FFF2-40B4-BE49-F238E27FC236}">
                <a16:creationId xmlns="" xmlns:a16="http://schemas.microsoft.com/office/drawing/2014/main" id="{457E8943-6B45-4239-973C-94E1C9B67ED7}"/>
              </a:ext>
            </a:extLst>
          </p:cNvPr>
          <p:cNvSpPr txBox="1">
            <a:spLocks/>
          </p:cNvSpPr>
          <p:nvPr/>
        </p:nvSpPr>
        <p:spPr bwMode="auto">
          <a:xfrm>
            <a:off x="5429250" y="1571625"/>
            <a:ext cx="3286125" cy="2571750"/>
          </a:xfrm>
          <a:prstGeom prst="rect">
            <a:avLst/>
          </a:prstGeom>
          <a:noFill/>
          <a:ln w="9525">
            <a:noFill/>
            <a:miter lim="800000"/>
            <a:headEnd/>
            <a:tailEnd/>
          </a:ln>
        </p:spPr>
        <p:txBody>
          <a:bodyPr/>
          <a:lstStyle>
            <a:lvl1pPr marL="273050" indent="-27305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Char char="•"/>
            </a:pPr>
            <a:r>
              <a:rPr lang="tr-TR" altLang="en-US" sz="2400" b="1">
                <a:solidFill>
                  <a:srgbClr val="0000FF"/>
                </a:solidFill>
              </a:rPr>
              <a:t>Bankacılık</a:t>
            </a:r>
          </a:p>
          <a:p>
            <a:pPr eaLnBrk="1" hangingPunct="1">
              <a:buFont typeface="Arial" panose="020B0604020202020204" pitchFamily="34" charset="0"/>
              <a:buChar char="•"/>
            </a:pPr>
            <a:r>
              <a:rPr lang="tr-TR" altLang="en-US" sz="2400" b="1">
                <a:solidFill>
                  <a:srgbClr val="0000FF"/>
                </a:solidFill>
              </a:rPr>
              <a:t>Turizm İşletmeciliği</a:t>
            </a:r>
          </a:p>
          <a:p>
            <a:pPr eaLnBrk="1" hangingPunct="1">
              <a:buFont typeface="Arial" panose="020B0604020202020204" pitchFamily="34" charset="0"/>
              <a:buChar char="•"/>
            </a:pPr>
            <a:r>
              <a:rPr lang="tr-TR" altLang="en-US" sz="2400" b="1">
                <a:solidFill>
                  <a:srgbClr val="0000FF"/>
                </a:solidFill>
              </a:rPr>
              <a:t>Uluslararası Ticaret</a:t>
            </a:r>
          </a:p>
          <a:p>
            <a:pPr eaLnBrk="1" hangingPunct="1">
              <a:buFont typeface="Arial" panose="020B0604020202020204" pitchFamily="34" charset="0"/>
              <a:buChar char="•"/>
            </a:pPr>
            <a:r>
              <a:rPr lang="tr-TR" altLang="en-US" sz="2400" b="1">
                <a:solidFill>
                  <a:srgbClr val="0000FF"/>
                </a:solidFill>
              </a:rPr>
              <a:t>Pazarlama</a:t>
            </a:r>
          </a:p>
          <a:p>
            <a:pPr eaLnBrk="1" hangingPunct="1">
              <a:buFont typeface="Arial" panose="020B0604020202020204" pitchFamily="34" charset="0"/>
              <a:buChar char="•"/>
            </a:pPr>
            <a:r>
              <a:rPr lang="tr-TR" altLang="tr-TR" sz="2400" b="1">
                <a:solidFill>
                  <a:srgbClr val="0000FF"/>
                </a:solidFill>
              </a:rPr>
              <a:t>Sigortacılık ve Sosyal Güvenlik </a:t>
            </a:r>
          </a:p>
          <a:p>
            <a:pPr eaLnBrk="1" hangingPunct="1"/>
            <a:endParaRPr lang="tr-TR" altLang="en-US" sz="2400" b="1">
              <a:solidFill>
                <a:srgbClr val="0000FF"/>
              </a:solidFill>
            </a:endParaRPr>
          </a:p>
          <a:p>
            <a:pPr eaLnBrk="1" hangingPunct="1">
              <a:spcBef>
                <a:spcPct val="20000"/>
              </a:spcBef>
              <a:buFont typeface="Arial" panose="020B0604020202020204" pitchFamily="34" charset="0"/>
              <a:buChar char="•"/>
            </a:pPr>
            <a:endParaRPr lang="tr-TR" altLang="en-US" sz="2400" b="1">
              <a:solidFill>
                <a:srgbClr val="0000FF"/>
              </a:solidFill>
            </a:endParaRPr>
          </a:p>
          <a:p>
            <a:pPr>
              <a:spcBef>
                <a:spcPct val="20000"/>
              </a:spcBef>
              <a:buFont typeface="Arial" panose="020B0604020202020204" pitchFamily="34" charset="0"/>
              <a:buChar char="•"/>
            </a:pPr>
            <a:endParaRPr lang="tr-TR" altLang="en-US" sz="2400" b="1">
              <a:solidFill>
                <a:srgbClr val="0000FF"/>
              </a:solidFill>
            </a:endParaRPr>
          </a:p>
        </p:txBody>
      </p:sp>
      <p:pic>
        <p:nvPicPr>
          <p:cNvPr id="16389" name="Picture 6" descr="http://www.marmaristurkiye.com/wp-content/uploads/2015/12/ekonomi.jpg">
            <a:hlinkClick r:id="rId2"/>
            <a:extLst>
              <a:ext uri="{FF2B5EF4-FFF2-40B4-BE49-F238E27FC236}">
                <a16:creationId xmlns="" xmlns:a16="http://schemas.microsoft.com/office/drawing/2014/main" id="{7A0F955E-47B4-4849-9C9E-95E9D415A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4214813"/>
            <a:ext cx="41433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http://www.iktisadi.org/wp-content/uploads/2012/11/ekonomi-1.jpg">
            <a:hlinkClick r:id="rId4"/>
            <a:extLst>
              <a:ext uri="{FF2B5EF4-FFF2-40B4-BE49-F238E27FC236}">
                <a16:creationId xmlns="" xmlns:a16="http://schemas.microsoft.com/office/drawing/2014/main" id="{21DA531B-A2C1-449B-8454-86EDFC66F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178593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a:extLst>
              <a:ext uri="{FF2B5EF4-FFF2-40B4-BE49-F238E27FC236}">
                <a16:creationId xmlns="" xmlns:a16="http://schemas.microsoft.com/office/drawing/2014/main" id="{34557293-BFFD-4D0C-B776-8A454D0E4AB1}"/>
              </a:ext>
            </a:extLst>
          </p:cNvPr>
          <p:cNvSpPr>
            <a:spLocks noGrp="1"/>
          </p:cNvSpPr>
          <p:nvPr>
            <p:ph type="title"/>
          </p:nvPr>
        </p:nvSpPr>
        <p:spPr>
          <a:solidFill>
            <a:srgbClr val="FFFF99"/>
          </a:solidFill>
        </p:spPr>
        <p:txBody>
          <a:bodyPr/>
          <a:lstStyle/>
          <a:p>
            <a:r>
              <a:rPr lang="tr-TR" altLang="en-US" b="1">
                <a:solidFill>
                  <a:srgbClr val="FF0000"/>
                </a:solidFill>
              </a:rPr>
              <a:t>Yönetim Bilimleri</a:t>
            </a:r>
          </a:p>
        </p:txBody>
      </p:sp>
      <p:sp>
        <p:nvSpPr>
          <p:cNvPr id="17411" name="2 İçerik Yer Tutucusu">
            <a:extLst>
              <a:ext uri="{FF2B5EF4-FFF2-40B4-BE49-F238E27FC236}">
                <a16:creationId xmlns="" xmlns:a16="http://schemas.microsoft.com/office/drawing/2014/main" id="{D71AEC72-8983-4153-A1DF-2823149E900E}"/>
              </a:ext>
            </a:extLst>
          </p:cNvPr>
          <p:cNvSpPr>
            <a:spLocks noGrp="1"/>
          </p:cNvSpPr>
          <p:nvPr>
            <p:ph idx="1"/>
          </p:nvPr>
        </p:nvSpPr>
        <p:spPr>
          <a:xfrm>
            <a:off x="785813" y="1600200"/>
            <a:ext cx="3643312" cy="4525963"/>
          </a:xfrm>
        </p:spPr>
        <p:txBody>
          <a:bodyPr/>
          <a:lstStyle/>
          <a:p>
            <a:pPr eaLnBrk="1" hangingPunct="1"/>
            <a:r>
              <a:rPr lang="tr-TR" altLang="en-US" sz="2400" b="1">
                <a:solidFill>
                  <a:srgbClr val="0000FF"/>
                </a:solidFill>
              </a:rPr>
              <a:t>Hukuk</a:t>
            </a:r>
          </a:p>
          <a:p>
            <a:pPr eaLnBrk="1" hangingPunct="1"/>
            <a:r>
              <a:rPr lang="tr-TR" altLang="en-US" sz="2400" b="1">
                <a:solidFill>
                  <a:srgbClr val="0000FF"/>
                </a:solidFill>
              </a:rPr>
              <a:t>Kamu Yönetimi</a:t>
            </a:r>
          </a:p>
          <a:p>
            <a:pPr eaLnBrk="1" hangingPunct="1"/>
            <a:r>
              <a:rPr lang="tr-TR" altLang="en-US" sz="2400" b="1">
                <a:solidFill>
                  <a:srgbClr val="0000FF"/>
                </a:solidFill>
              </a:rPr>
              <a:t>Uluslararası İlişkiler</a:t>
            </a:r>
          </a:p>
          <a:p>
            <a:pPr eaLnBrk="1" hangingPunct="1"/>
            <a:r>
              <a:rPr lang="tr-TR" altLang="en-US" sz="2400" b="1">
                <a:solidFill>
                  <a:srgbClr val="0000FF"/>
                </a:solidFill>
              </a:rPr>
              <a:t>Siyaset Bilimi</a:t>
            </a:r>
          </a:p>
          <a:p>
            <a:pPr eaLnBrk="1" hangingPunct="1"/>
            <a:r>
              <a:rPr lang="tr-TR" altLang="en-US" sz="2400" b="1">
                <a:solidFill>
                  <a:srgbClr val="0000FF"/>
                </a:solidFill>
              </a:rPr>
              <a:t>Yönetim Bilişim Sistemleri</a:t>
            </a:r>
          </a:p>
          <a:p>
            <a:r>
              <a:rPr lang="tr-TR" altLang="en-US" sz="2400" b="1">
                <a:solidFill>
                  <a:srgbClr val="0000FF"/>
                </a:solidFill>
              </a:rPr>
              <a:t>Sağlık Kurumları Yöneticiliği</a:t>
            </a:r>
          </a:p>
          <a:p>
            <a:r>
              <a:rPr lang="tr-TR" altLang="en-US" sz="2400" b="1">
                <a:solidFill>
                  <a:srgbClr val="0000FF"/>
                </a:solidFill>
              </a:rPr>
              <a:t>İnsan Kaynakları Yönetimi</a:t>
            </a:r>
          </a:p>
        </p:txBody>
      </p:sp>
      <p:pic>
        <p:nvPicPr>
          <p:cNvPr id="17412" name="Picture 5" descr="http://image.samanyoluhaber.com/Images/News/20150831/10977702_hakim.jpg">
            <a:hlinkClick r:id="rId2"/>
            <a:extLst>
              <a:ext uri="{FF2B5EF4-FFF2-40B4-BE49-F238E27FC236}">
                <a16:creationId xmlns="" xmlns:a16="http://schemas.microsoft.com/office/drawing/2014/main" id="{F765F80B-8E72-4202-BBD0-59D7D3A17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500188"/>
            <a:ext cx="26860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http://i.sabah.com.tr/sbh/2014/12/02/630x333/1417547060308.jpg">
            <a:hlinkClick r:id="rId4"/>
            <a:extLst>
              <a:ext uri="{FF2B5EF4-FFF2-40B4-BE49-F238E27FC236}">
                <a16:creationId xmlns="" xmlns:a16="http://schemas.microsoft.com/office/drawing/2014/main" id="{68700975-9BF6-45BD-BC79-DFA4226667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071813"/>
            <a:ext cx="35131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C:\Users\win8\Desktop\masa.jpg">
            <a:extLst>
              <a:ext uri="{FF2B5EF4-FFF2-40B4-BE49-F238E27FC236}">
                <a16:creationId xmlns="" xmlns:a16="http://schemas.microsoft.com/office/drawing/2014/main" id="{6AF53BAF-FC14-4364-B247-025C7044F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38" y="4357688"/>
            <a:ext cx="36433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260648"/>
            <a:ext cx="8229600" cy="1143000"/>
          </a:xfrm>
        </p:spPr>
        <p:txBody>
          <a:bodyPr/>
          <a:lstStyle/>
          <a:p>
            <a:r>
              <a:rPr lang="tr-TR" dirty="0" smtClean="0">
                <a:solidFill>
                  <a:srgbClr val="C00000"/>
                </a:solidFill>
              </a:rPr>
              <a:t>HUKUK</a:t>
            </a:r>
            <a:endParaRPr lang="tr-TR" dirty="0">
              <a:solidFill>
                <a:srgbClr val="C00000"/>
              </a:solidFill>
            </a:endParaRPr>
          </a:p>
        </p:txBody>
      </p:sp>
      <p:sp>
        <p:nvSpPr>
          <p:cNvPr id="5" name="İçerik Yer Tutucusu 4"/>
          <p:cNvSpPr>
            <a:spLocks noGrp="1"/>
          </p:cNvSpPr>
          <p:nvPr>
            <p:ph sz="half" idx="1"/>
          </p:nvPr>
        </p:nvSpPr>
        <p:spPr>
          <a:xfrm>
            <a:off x="457200" y="1124744"/>
            <a:ext cx="4038600" cy="5001419"/>
          </a:xfrm>
        </p:spPr>
        <p:txBody>
          <a:bodyPr/>
          <a:lstStyle/>
          <a:p>
            <a:r>
              <a:rPr lang="tr-TR" sz="2000" dirty="0">
                <a:solidFill>
                  <a:srgbClr val="0000FF"/>
                </a:solidFill>
              </a:rPr>
              <a:t>Toplumda bireylerin birbirleri veya devletle veya devletin birbirleriyle ilişkilerini </a:t>
            </a:r>
            <a:r>
              <a:rPr lang="tr-TR" sz="2000" dirty="0" smtClean="0">
                <a:solidFill>
                  <a:srgbClr val="0000FF"/>
                </a:solidFill>
              </a:rPr>
              <a:t>düzenleyen, </a:t>
            </a:r>
            <a:r>
              <a:rPr lang="tr-TR" sz="2000" dirty="0">
                <a:solidFill>
                  <a:srgbClr val="0000FF"/>
                </a:solidFill>
              </a:rPr>
              <a:t>yasaların uygulanması sırasında ortaya çıkan anlaşmazlıkları çözme konusunda danışacak hukukçulara ihtiyacı vardır</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Hukuk fakültesi bu sorumluluğu taşıyabilecek hakim, savcı ve avukat yetiştirmeyi amaçlar. </a:t>
            </a:r>
            <a:endParaRPr lang="tr-TR" sz="2000" dirty="0" smtClean="0">
              <a:solidFill>
                <a:srgbClr val="0000FF"/>
              </a:solidFill>
            </a:endParaRPr>
          </a:p>
          <a:p>
            <a:r>
              <a:rPr lang="tr-TR" sz="2000" dirty="0" smtClean="0">
                <a:solidFill>
                  <a:srgbClr val="0000FF"/>
                </a:solidFill>
              </a:rPr>
              <a:t>4 yıldır ve TM bölümünden alır.</a:t>
            </a:r>
            <a:endParaRPr lang="tr-TR" sz="2000" dirty="0">
              <a:solidFill>
                <a:srgbClr val="0000FF"/>
              </a:solidFill>
            </a:endParaRPr>
          </a:p>
          <a:p>
            <a:endParaRPr lang="tr-TR" sz="2000" dirty="0">
              <a:solidFill>
                <a:srgbClr val="0000FF"/>
              </a:solidFill>
            </a:endParaRPr>
          </a:p>
        </p:txBody>
      </p:sp>
      <p:sp>
        <p:nvSpPr>
          <p:cNvPr id="6" name="İçerik Yer Tutucusu 5"/>
          <p:cNvSpPr>
            <a:spLocks noGrp="1"/>
          </p:cNvSpPr>
          <p:nvPr>
            <p:ph sz="half" idx="2"/>
          </p:nvPr>
        </p:nvSpPr>
        <p:spPr>
          <a:xfrm>
            <a:off x="4648200" y="1196752"/>
            <a:ext cx="4038600" cy="5472608"/>
          </a:xfrm>
        </p:spPr>
        <p:txBody>
          <a:bodyPr/>
          <a:lstStyle/>
          <a:p>
            <a:r>
              <a:rPr lang="tr-TR" sz="2000" dirty="0">
                <a:solidFill>
                  <a:srgbClr val="C00000"/>
                </a:solidFill>
              </a:rPr>
              <a:t>İş Alanları:</a:t>
            </a:r>
          </a:p>
          <a:p>
            <a:r>
              <a:rPr lang="tr-TR" sz="2000" dirty="0">
                <a:solidFill>
                  <a:srgbClr val="0000FF"/>
                </a:solidFill>
              </a:rPr>
              <a:t>Avukat</a:t>
            </a:r>
          </a:p>
          <a:p>
            <a:r>
              <a:rPr lang="tr-TR" sz="2000" dirty="0">
                <a:solidFill>
                  <a:srgbClr val="0000FF"/>
                </a:solidFill>
              </a:rPr>
              <a:t>Savcı</a:t>
            </a:r>
          </a:p>
          <a:p>
            <a:r>
              <a:rPr lang="tr-TR" sz="2000" dirty="0">
                <a:solidFill>
                  <a:srgbClr val="0000FF"/>
                </a:solidFill>
              </a:rPr>
              <a:t>Noter</a:t>
            </a:r>
          </a:p>
          <a:p>
            <a:r>
              <a:rPr lang="tr-TR" sz="2000" dirty="0">
                <a:solidFill>
                  <a:srgbClr val="0000FF"/>
                </a:solidFill>
              </a:rPr>
              <a:t>Akademisyen</a:t>
            </a:r>
          </a:p>
          <a:p>
            <a:r>
              <a:rPr lang="tr-TR" sz="2000" dirty="0">
                <a:solidFill>
                  <a:srgbClr val="0000FF"/>
                </a:solidFill>
              </a:rPr>
              <a:t>Bakanlıklarda Uzman ya da Müfettiş</a:t>
            </a:r>
          </a:p>
          <a:p>
            <a:r>
              <a:rPr lang="tr-TR" sz="2000" dirty="0">
                <a:solidFill>
                  <a:srgbClr val="0000FF"/>
                </a:solidFill>
              </a:rPr>
              <a:t>Kaymakamlık</a:t>
            </a:r>
          </a:p>
          <a:p>
            <a:r>
              <a:rPr lang="tr-TR" sz="2000" dirty="0">
                <a:solidFill>
                  <a:srgbClr val="0000FF"/>
                </a:solidFill>
              </a:rPr>
              <a:t>Banka ve Finans Kuruluşlarında Hukuk </a:t>
            </a:r>
            <a:r>
              <a:rPr lang="tr-TR" sz="2000" dirty="0" smtClean="0">
                <a:solidFill>
                  <a:srgbClr val="0000FF"/>
                </a:solidFill>
              </a:rPr>
              <a:t>Müşavirliği</a:t>
            </a:r>
          </a:p>
          <a:p>
            <a:endParaRPr lang="tr-TR" sz="2000" dirty="0">
              <a:solidFill>
                <a:srgbClr val="0000FF"/>
              </a:solidFill>
            </a:endParaRP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725144"/>
            <a:ext cx="4627563"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872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a:extLst>
              <a:ext uri="{FF2B5EF4-FFF2-40B4-BE49-F238E27FC236}">
                <a16:creationId xmlns="" xmlns:a16="http://schemas.microsoft.com/office/drawing/2014/main" id="{6A3813F7-6AB0-435F-9EEB-5DF46FCF8CCD}"/>
              </a:ext>
            </a:extLst>
          </p:cNvPr>
          <p:cNvSpPr>
            <a:spLocks noGrp="1"/>
          </p:cNvSpPr>
          <p:nvPr>
            <p:ph type="title"/>
          </p:nvPr>
        </p:nvSpPr>
        <p:spPr>
          <a:solidFill>
            <a:srgbClr val="FFFF99"/>
          </a:solidFill>
        </p:spPr>
        <p:txBody>
          <a:bodyPr/>
          <a:lstStyle/>
          <a:p>
            <a:r>
              <a:rPr lang="tr-TR" altLang="en-US" b="1">
                <a:solidFill>
                  <a:srgbClr val="FF0000"/>
                </a:solidFill>
              </a:rPr>
              <a:t>Sosyal Yardım Alanı</a:t>
            </a:r>
          </a:p>
        </p:txBody>
      </p:sp>
      <p:sp>
        <p:nvSpPr>
          <p:cNvPr id="18435" name="2 İçerik Yer Tutucusu">
            <a:extLst>
              <a:ext uri="{FF2B5EF4-FFF2-40B4-BE49-F238E27FC236}">
                <a16:creationId xmlns="" xmlns:a16="http://schemas.microsoft.com/office/drawing/2014/main" id="{927A3ECB-F0A9-471D-8F08-AB473EE209E2}"/>
              </a:ext>
            </a:extLst>
          </p:cNvPr>
          <p:cNvSpPr>
            <a:spLocks noGrp="1"/>
          </p:cNvSpPr>
          <p:nvPr>
            <p:ph idx="1"/>
          </p:nvPr>
        </p:nvSpPr>
        <p:spPr>
          <a:xfrm>
            <a:off x="457200" y="1600200"/>
            <a:ext cx="4757738" cy="4525963"/>
          </a:xfrm>
        </p:spPr>
        <p:txBody>
          <a:bodyPr/>
          <a:lstStyle/>
          <a:p>
            <a:r>
              <a:rPr lang="tr-TR" altLang="en-US" sz="2400" b="1" dirty="0">
                <a:solidFill>
                  <a:srgbClr val="0000FF"/>
                </a:solidFill>
              </a:rPr>
              <a:t>Sosyal Hizmetler</a:t>
            </a:r>
          </a:p>
          <a:p>
            <a:r>
              <a:rPr lang="tr-TR" altLang="en-US" sz="2400" b="1" dirty="0">
                <a:solidFill>
                  <a:srgbClr val="0000FF"/>
                </a:solidFill>
              </a:rPr>
              <a:t>Çocuk Gelişimi</a:t>
            </a:r>
          </a:p>
          <a:p>
            <a:r>
              <a:rPr lang="tr-TR" altLang="en-US" sz="2400" b="1" dirty="0">
                <a:solidFill>
                  <a:srgbClr val="0000FF"/>
                </a:solidFill>
              </a:rPr>
              <a:t>Rehberlik ve </a:t>
            </a:r>
            <a:r>
              <a:rPr lang="tr-TR" altLang="en-US" sz="2400" b="1" dirty="0" err="1">
                <a:solidFill>
                  <a:srgbClr val="0000FF"/>
                </a:solidFill>
              </a:rPr>
              <a:t>Psi</a:t>
            </a:r>
            <a:r>
              <a:rPr lang="tr-TR" altLang="en-US" sz="2400" b="1" dirty="0">
                <a:solidFill>
                  <a:srgbClr val="0000FF"/>
                </a:solidFill>
              </a:rPr>
              <a:t>. Danış.</a:t>
            </a:r>
          </a:p>
          <a:p>
            <a:r>
              <a:rPr lang="tr-TR" altLang="en-US" sz="2400" b="1" dirty="0">
                <a:solidFill>
                  <a:srgbClr val="0000FF"/>
                </a:solidFill>
              </a:rPr>
              <a:t>Sosyoloji</a:t>
            </a:r>
          </a:p>
          <a:p>
            <a:r>
              <a:rPr lang="tr-TR" altLang="en-US" sz="2400" b="1" dirty="0">
                <a:solidFill>
                  <a:srgbClr val="0000FF"/>
                </a:solidFill>
              </a:rPr>
              <a:t>Psikoloji</a:t>
            </a:r>
          </a:p>
          <a:p>
            <a:r>
              <a:rPr lang="tr-TR" altLang="en-US" sz="2400" b="1" dirty="0">
                <a:solidFill>
                  <a:srgbClr val="0000FF"/>
                </a:solidFill>
              </a:rPr>
              <a:t>Özel Eğitim</a:t>
            </a:r>
          </a:p>
          <a:p>
            <a:r>
              <a:rPr lang="tr-TR" altLang="en-US" sz="2400" b="1" dirty="0">
                <a:solidFill>
                  <a:srgbClr val="0000FF"/>
                </a:solidFill>
              </a:rPr>
              <a:t>Yaşlı ve Hasta Bakım Hizmetleri</a:t>
            </a:r>
          </a:p>
          <a:p>
            <a:pPr>
              <a:buFont typeface="Arial" panose="020B0604020202020204" pitchFamily="34" charset="0"/>
              <a:buNone/>
            </a:pPr>
            <a:endParaRPr lang="tr-TR" altLang="en-US" sz="2400" b="1" dirty="0">
              <a:solidFill>
                <a:srgbClr val="0000FF"/>
              </a:solidFill>
            </a:endParaRPr>
          </a:p>
        </p:txBody>
      </p:sp>
      <p:pic>
        <p:nvPicPr>
          <p:cNvPr id="18436" name="Picture 5" descr="http://www.sosyallob.com/wp-content/uploads/2015/02/sosyal-hizmet-uzmani-nasil-olunur.jpg">
            <a:hlinkClick r:id="rId2"/>
            <a:extLst>
              <a:ext uri="{FF2B5EF4-FFF2-40B4-BE49-F238E27FC236}">
                <a16:creationId xmlns="" xmlns:a16="http://schemas.microsoft.com/office/drawing/2014/main" id="{52A96A52-24A5-49B7-8584-A855CEEC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786313"/>
            <a:ext cx="34766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http://www.kibrispostasi.com/upload/news/ozev1.jpg">
            <a:hlinkClick r:id="rId4"/>
            <a:extLst>
              <a:ext uri="{FF2B5EF4-FFF2-40B4-BE49-F238E27FC236}">
                <a16:creationId xmlns="" xmlns:a16="http://schemas.microsoft.com/office/drawing/2014/main" id="{C1DEBBDB-A4EB-488C-86FC-E3CB3ADDD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1571625"/>
            <a:ext cx="40195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http://saruhanli.bel.tr/file/2015/12/SRH-D%C3%9CNYA-ENGELL%C4%B0LER-G%C3%9CN%C3%9C-1.jpg">
            <a:hlinkClick r:id="rId6"/>
            <a:extLst>
              <a:ext uri="{FF2B5EF4-FFF2-40B4-BE49-F238E27FC236}">
                <a16:creationId xmlns="" xmlns:a16="http://schemas.microsoft.com/office/drawing/2014/main" id="{85DAFC6E-D172-4419-9CEB-76911AB4C5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0" y="40005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solidFill>
                  <a:srgbClr val="C00000"/>
                </a:solidFill>
              </a:rPr>
              <a:t>Sosyal Hizmetler</a:t>
            </a:r>
            <a:br>
              <a:rPr lang="tr-TR" dirty="0">
                <a:solidFill>
                  <a:srgbClr val="C00000"/>
                </a:solidFill>
              </a:rPr>
            </a:br>
            <a:endParaRPr lang="tr-TR" dirty="0">
              <a:solidFill>
                <a:srgbClr val="C00000"/>
              </a:solidFill>
            </a:endParaRPr>
          </a:p>
        </p:txBody>
      </p:sp>
      <p:sp>
        <p:nvSpPr>
          <p:cNvPr id="5" name="İçerik Yer Tutucusu 4"/>
          <p:cNvSpPr>
            <a:spLocks noGrp="1"/>
          </p:cNvSpPr>
          <p:nvPr>
            <p:ph sz="half" idx="1"/>
          </p:nvPr>
        </p:nvSpPr>
        <p:spPr>
          <a:xfrm>
            <a:off x="457200" y="908720"/>
            <a:ext cx="4038600" cy="5760640"/>
          </a:xfrm>
        </p:spPr>
        <p:txBody>
          <a:bodyPr/>
          <a:lstStyle/>
          <a:p>
            <a:r>
              <a:rPr lang="tr-TR" sz="1800" dirty="0">
                <a:solidFill>
                  <a:srgbClr val="0000FF"/>
                </a:solidFill>
              </a:rPr>
              <a:t>Sosyal Hizmet, toplumda dezavantajlı olan bireylerin (yaşlı , kadın, çocuk, engelli, işsiz, madde bağımlısı vb.) kamu kaynaklarından yararlanarak toplumun diğer bireyleri kadar avantajlı bir seviyeye gelmesini  amaçlayan bir meslek ve disiplindir. </a:t>
            </a:r>
            <a:endParaRPr lang="tr-TR" sz="1800" dirty="0" smtClean="0">
              <a:solidFill>
                <a:srgbClr val="0000FF"/>
              </a:solidFill>
            </a:endParaRPr>
          </a:p>
          <a:p>
            <a:r>
              <a:rPr lang="tr-TR" sz="1800" dirty="0" smtClean="0">
                <a:solidFill>
                  <a:srgbClr val="0000FF"/>
                </a:solidFill>
              </a:rPr>
              <a:t>Bireyin </a:t>
            </a:r>
            <a:r>
              <a:rPr lang="tr-TR" sz="1800" dirty="0">
                <a:solidFill>
                  <a:srgbClr val="0000FF"/>
                </a:solidFill>
              </a:rPr>
              <a:t>her koşulda kendini gerçekleştirmesini , engellerine rağmen diğer bireylerden farksız olarak toplumda yaşamını devam ettirmesini ve böylelikle kendi ayakları üstünde durabilmesini sağlamayı amaçlayan profesyonel uygulamalar ortaya koyacak Sosyal Hizmet Uzmanları yetiştirmektir.</a:t>
            </a:r>
          </a:p>
          <a:p>
            <a:endParaRPr lang="tr-TR" sz="1800" dirty="0">
              <a:solidFill>
                <a:srgbClr val="0000FF"/>
              </a:solidFill>
            </a:endParaRPr>
          </a:p>
        </p:txBody>
      </p:sp>
      <p:sp>
        <p:nvSpPr>
          <p:cNvPr id="6" name="İçerik Yer Tutucusu 5"/>
          <p:cNvSpPr>
            <a:spLocks noGrp="1"/>
          </p:cNvSpPr>
          <p:nvPr>
            <p:ph sz="half" idx="2"/>
          </p:nvPr>
        </p:nvSpPr>
        <p:spPr>
          <a:xfrm>
            <a:off x="4648200" y="980728"/>
            <a:ext cx="4038600" cy="5145435"/>
          </a:xfrm>
        </p:spPr>
        <p:txBody>
          <a:bodyPr/>
          <a:lstStyle/>
          <a:p>
            <a:r>
              <a:rPr lang="tr-TR" sz="2400" dirty="0">
                <a:solidFill>
                  <a:srgbClr val="C00000"/>
                </a:solidFill>
              </a:rPr>
              <a:t>Çalışma Alanları:</a:t>
            </a:r>
          </a:p>
          <a:p>
            <a:r>
              <a:rPr lang="tr-TR" sz="2000" dirty="0">
                <a:solidFill>
                  <a:srgbClr val="0000FF"/>
                </a:solidFill>
              </a:rPr>
              <a:t>Aile ve Sosyal Politikalar Bakanlığı</a:t>
            </a:r>
          </a:p>
          <a:p>
            <a:r>
              <a:rPr lang="tr-TR" sz="2000" dirty="0">
                <a:solidFill>
                  <a:srgbClr val="0000FF"/>
                </a:solidFill>
              </a:rPr>
              <a:t>Hastaneler</a:t>
            </a:r>
          </a:p>
          <a:p>
            <a:r>
              <a:rPr lang="tr-TR" sz="2000" dirty="0">
                <a:solidFill>
                  <a:srgbClr val="0000FF"/>
                </a:solidFill>
              </a:rPr>
              <a:t>Huzurevleri</a:t>
            </a:r>
          </a:p>
          <a:p>
            <a:r>
              <a:rPr lang="tr-TR" sz="2000" dirty="0">
                <a:solidFill>
                  <a:srgbClr val="0000FF"/>
                </a:solidFill>
              </a:rPr>
              <a:t>Rehabilitasyon Merkezleri</a:t>
            </a:r>
          </a:p>
          <a:p>
            <a:r>
              <a:rPr lang="tr-TR" sz="2000" dirty="0">
                <a:solidFill>
                  <a:srgbClr val="0000FF"/>
                </a:solidFill>
              </a:rPr>
              <a:t>Çocuk Yuvaları</a:t>
            </a:r>
          </a:p>
          <a:p>
            <a:r>
              <a:rPr lang="tr-TR" sz="2000" dirty="0">
                <a:solidFill>
                  <a:srgbClr val="0000FF"/>
                </a:solidFill>
              </a:rPr>
              <a:t>Yetiştirme Yurtları</a:t>
            </a:r>
          </a:p>
          <a:p>
            <a:endParaRPr lang="tr-TR" dirty="0">
              <a:solidFill>
                <a:srgbClr val="0000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89040"/>
            <a:ext cx="3865563"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455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REHBERLİK VE PSİKOLOJİK DANIŞMANLIK</a:t>
            </a:r>
          </a:p>
        </p:txBody>
      </p:sp>
      <p:sp>
        <p:nvSpPr>
          <p:cNvPr id="3" name="İçerik Yer Tutucusu 2"/>
          <p:cNvSpPr>
            <a:spLocks noGrp="1"/>
          </p:cNvSpPr>
          <p:nvPr>
            <p:ph sz="half" idx="1"/>
          </p:nvPr>
        </p:nvSpPr>
        <p:spPr/>
        <p:txBody>
          <a:bodyPr/>
          <a:lstStyle/>
          <a:p>
            <a:r>
              <a:rPr lang="tr-TR" sz="2000" dirty="0">
                <a:solidFill>
                  <a:srgbClr val="0000FF"/>
                </a:solidFill>
              </a:rPr>
              <a:t>Bireylerin gelişimlerini ve çevreye uyumunu güçleştiren faktörleri ortadan kaldırarak onlara en üst düzeyde gelişme ortamı sağlama, gizli güçlerini geliştirebilecekleri eğitim programlarına ve mesleklere yönlenmeleri için yardımcı olan meslek grubudur</a:t>
            </a:r>
            <a:r>
              <a:rPr lang="tr-TR" sz="2000" dirty="0" smtClean="0">
                <a:solidFill>
                  <a:srgbClr val="0000FF"/>
                </a:solidFill>
              </a:rPr>
              <a:t>.</a:t>
            </a:r>
          </a:p>
          <a:p>
            <a:r>
              <a:rPr lang="tr-TR" sz="2000" dirty="0" smtClean="0">
                <a:solidFill>
                  <a:srgbClr val="0000FF"/>
                </a:solidFill>
              </a:rPr>
              <a:t>4 yıldır ve TM bölümünden alır.</a:t>
            </a:r>
            <a:endParaRPr lang="tr-TR" sz="2000" dirty="0">
              <a:solidFill>
                <a:srgbClr val="0000FF"/>
              </a:solidFill>
            </a:endParaRPr>
          </a:p>
          <a:p>
            <a:endParaRPr lang="tr-TR" sz="2000" dirty="0">
              <a:solidFill>
                <a:srgbClr val="0000FF"/>
              </a:solidFill>
            </a:endParaRPr>
          </a:p>
        </p:txBody>
      </p:sp>
      <p:sp>
        <p:nvSpPr>
          <p:cNvPr id="4" name="İçerik Yer Tutucusu 3"/>
          <p:cNvSpPr>
            <a:spLocks noGrp="1"/>
          </p:cNvSpPr>
          <p:nvPr>
            <p:ph sz="half" idx="2"/>
          </p:nvPr>
        </p:nvSpPr>
        <p:spPr/>
        <p:txBody>
          <a:bodyPr/>
          <a:lstStyle/>
          <a:p>
            <a:r>
              <a:rPr lang="tr-TR" sz="2400" dirty="0">
                <a:solidFill>
                  <a:srgbClr val="C00000"/>
                </a:solidFill>
              </a:rPr>
              <a:t>Çalışma Alanları:</a:t>
            </a:r>
          </a:p>
          <a:p>
            <a:r>
              <a:rPr lang="tr-TR" sz="2000" dirty="0">
                <a:solidFill>
                  <a:srgbClr val="0000FF"/>
                </a:solidFill>
              </a:rPr>
              <a:t>Resmi Okullar</a:t>
            </a:r>
          </a:p>
          <a:p>
            <a:r>
              <a:rPr lang="tr-TR" sz="2000" dirty="0">
                <a:solidFill>
                  <a:srgbClr val="0000FF"/>
                </a:solidFill>
              </a:rPr>
              <a:t>Özel Okullar</a:t>
            </a:r>
          </a:p>
          <a:p>
            <a:r>
              <a:rPr lang="tr-TR" sz="2000" dirty="0">
                <a:solidFill>
                  <a:srgbClr val="0000FF"/>
                </a:solidFill>
              </a:rPr>
              <a:t>Rehberlik ve Araştırma Merkezleri</a:t>
            </a:r>
          </a:p>
          <a:p>
            <a:r>
              <a:rPr lang="tr-TR" sz="2000" dirty="0">
                <a:solidFill>
                  <a:srgbClr val="0000FF"/>
                </a:solidFill>
              </a:rPr>
              <a:t>Adalet Bakanlığı</a:t>
            </a:r>
          </a:p>
          <a:p>
            <a:r>
              <a:rPr lang="tr-TR" sz="2000" dirty="0">
                <a:solidFill>
                  <a:srgbClr val="0000FF"/>
                </a:solidFill>
              </a:rPr>
              <a:t>Aile ve Sosyal Politikalar Bakanlığı</a:t>
            </a:r>
          </a:p>
          <a:p>
            <a:r>
              <a:rPr lang="tr-TR" sz="2000" dirty="0">
                <a:solidFill>
                  <a:srgbClr val="0000FF"/>
                </a:solidFill>
              </a:rPr>
              <a:t>Akademisyenlik</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509120"/>
            <a:ext cx="4224337"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111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ÖZEL EĞİTİM</a:t>
            </a:r>
            <a:br>
              <a:rPr lang="tr-TR" dirty="0">
                <a:solidFill>
                  <a:srgbClr val="C00000"/>
                </a:solidFill>
              </a:rPr>
            </a:br>
            <a:r>
              <a:rPr lang="tr-TR" dirty="0">
                <a:solidFill>
                  <a:srgbClr val="C00000"/>
                </a:solidFill>
              </a:rPr>
              <a:t>ÖĞRETMENLİĞİ</a:t>
            </a:r>
          </a:p>
        </p:txBody>
      </p:sp>
      <p:sp>
        <p:nvSpPr>
          <p:cNvPr id="3" name="İçerik Yer Tutucusu 2"/>
          <p:cNvSpPr>
            <a:spLocks noGrp="1"/>
          </p:cNvSpPr>
          <p:nvPr>
            <p:ph sz="half" idx="1"/>
          </p:nvPr>
        </p:nvSpPr>
        <p:spPr/>
        <p:txBody>
          <a:bodyPr/>
          <a:lstStyle/>
          <a:p>
            <a:r>
              <a:rPr lang="tr-TR" sz="2000" dirty="0">
                <a:solidFill>
                  <a:srgbClr val="0000FF"/>
                </a:solidFill>
              </a:rPr>
              <a:t>Özel eğitim, çeşitli öğrenme, zihinsel, duygusal ya da fiziksel engelleri olan öğrencilere eğitim vermek üzere özel olarak eğitim almış ve yine özel bazı yöntemleri benimsemiş öğretmenlerdir.</a:t>
            </a:r>
          </a:p>
          <a:p>
            <a:r>
              <a:rPr lang="tr-TR" sz="2000" dirty="0" smtClean="0">
                <a:solidFill>
                  <a:srgbClr val="0000FF"/>
                </a:solidFill>
              </a:rPr>
              <a:t>4 yıldır ve Sözel bölümden alır.</a:t>
            </a:r>
            <a:endParaRPr lang="tr-TR" sz="2000" dirty="0">
              <a:solidFill>
                <a:srgbClr val="0000FF"/>
              </a:solidFill>
            </a:endParaRPr>
          </a:p>
        </p:txBody>
      </p:sp>
      <p:sp>
        <p:nvSpPr>
          <p:cNvPr id="4" name="İçerik Yer Tutucusu 3"/>
          <p:cNvSpPr>
            <a:spLocks noGrp="1"/>
          </p:cNvSpPr>
          <p:nvPr>
            <p:ph sz="half" idx="2"/>
          </p:nvPr>
        </p:nvSpPr>
        <p:spPr/>
        <p:txBody>
          <a:bodyPr/>
          <a:lstStyle/>
          <a:p>
            <a:r>
              <a:rPr lang="tr-TR" sz="2400" dirty="0">
                <a:solidFill>
                  <a:srgbClr val="C00000"/>
                </a:solidFill>
              </a:rPr>
              <a:t>Nerelerde Çalışır?</a:t>
            </a:r>
          </a:p>
          <a:p>
            <a:r>
              <a:rPr lang="tr-TR" sz="2000" dirty="0">
                <a:solidFill>
                  <a:srgbClr val="0000FF"/>
                </a:solidFill>
              </a:rPr>
              <a:t>Devlet Okulları</a:t>
            </a:r>
          </a:p>
          <a:p>
            <a:r>
              <a:rPr lang="tr-TR" sz="2000" dirty="0">
                <a:solidFill>
                  <a:srgbClr val="0000FF"/>
                </a:solidFill>
              </a:rPr>
              <a:t>Özel Okullar</a:t>
            </a:r>
          </a:p>
          <a:p>
            <a:r>
              <a:rPr lang="tr-TR" sz="2000" dirty="0">
                <a:solidFill>
                  <a:srgbClr val="0000FF"/>
                </a:solidFill>
              </a:rPr>
              <a:t>Rehabilitasyon Merkezleri</a:t>
            </a:r>
          </a:p>
          <a:p>
            <a:r>
              <a:rPr lang="tr-TR" sz="2000" dirty="0">
                <a:solidFill>
                  <a:srgbClr val="0000FF"/>
                </a:solidFill>
              </a:rPr>
              <a:t>Rehberlik ve Araştırma Merkezleri</a:t>
            </a:r>
          </a:p>
          <a:p>
            <a:r>
              <a:rPr lang="tr-TR" sz="2000" dirty="0">
                <a:solidFill>
                  <a:srgbClr val="0000FF"/>
                </a:solidFill>
              </a:rPr>
              <a:t>Sosyal Hizmetler Kurumu</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60850"/>
            <a:ext cx="419417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445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a:extLst>
              <a:ext uri="{FF2B5EF4-FFF2-40B4-BE49-F238E27FC236}">
                <a16:creationId xmlns="" xmlns:a16="http://schemas.microsoft.com/office/drawing/2014/main" id="{8F3E8A28-8095-466F-BC62-08489B0CEF01}"/>
              </a:ext>
            </a:extLst>
          </p:cNvPr>
          <p:cNvSpPr>
            <a:spLocks noGrp="1"/>
          </p:cNvSpPr>
          <p:nvPr>
            <p:ph type="title"/>
          </p:nvPr>
        </p:nvSpPr>
        <p:spPr>
          <a:xfrm>
            <a:off x="428625" y="142875"/>
            <a:ext cx="8229600" cy="1143000"/>
          </a:xfrm>
          <a:solidFill>
            <a:srgbClr val="FFFF66"/>
          </a:solidFill>
        </p:spPr>
        <p:txBody>
          <a:bodyPr/>
          <a:lstStyle/>
          <a:p>
            <a:r>
              <a:rPr lang="tr-TR" altLang="en-US" b="1">
                <a:solidFill>
                  <a:srgbClr val="FF0000"/>
                </a:solidFill>
              </a:rPr>
              <a:t>1- Kendimi Nasıl Tanırım?</a:t>
            </a:r>
          </a:p>
        </p:txBody>
      </p:sp>
      <p:graphicFrame>
        <p:nvGraphicFramePr>
          <p:cNvPr id="4" name="Group 59">
            <a:extLst>
              <a:ext uri="{FF2B5EF4-FFF2-40B4-BE49-F238E27FC236}">
                <a16:creationId xmlns="" xmlns:a16="http://schemas.microsoft.com/office/drawing/2014/main" id="{A97BA0F6-BCAC-4C0D-9959-823D4EC7DE09}"/>
              </a:ext>
            </a:extLst>
          </p:cNvPr>
          <p:cNvGraphicFramePr>
            <a:graphicFrameLocks/>
          </p:cNvGraphicFramePr>
          <p:nvPr/>
        </p:nvGraphicFramePr>
        <p:xfrm>
          <a:off x="428625" y="1500188"/>
          <a:ext cx="8110538" cy="5037137"/>
        </p:xfrm>
        <a:graphic>
          <a:graphicData uri="http://schemas.openxmlformats.org/drawingml/2006/table">
            <a:tbl>
              <a:tblPr/>
              <a:tblGrid>
                <a:gridCol w="4056063">
                  <a:extLst>
                    <a:ext uri="{9D8B030D-6E8A-4147-A177-3AD203B41FA5}">
                      <a16:colId xmlns="" xmlns:a16="http://schemas.microsoft.com/office/drawing/2014/main" val="20000"/>
                    </a:ext>
                  </a:extLst>
                </a:gridCol>
                <a:gridCol w="4054475">
                  <a:extLst>
                    <a:ext uri="{9D8B030D-6E8A-4147-A177-3AD203B41FA5}">
                      <a16:colId xmlns="" xmlns:a16="http://schemas.microsoft.com/office/drawing/2014/main" val="20001"/>
                    </a:ext>
                  </a:extLst>
                </a:gridCol>
              </a:tblGrid>
              <a:tr h="25721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800" b="1" i="0" u="none" strike="noStrike" cap="none" normalizeH="0" baseline="0" dirty="0">
                          <a:ln>
                            <a:noFill/>
                          </a:ln>
                          <a:solidFill>
                            <a:schemeClr val="tx1">
                              <a:lumMod val="95000"/>
                              <a:lumOff val="5000"/>
                            </a:schemeClr>
                          </a:solidFill>
                          <a:effectLst/>
                          <a:latin typeface="Verdana" pitchFamily="34" charset="0"/>
                        </a:rPr>
                        <a:t>İLGİLERİNİZ</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-Mekanik, Ticaret</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-Sosyal Yardım</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-Doğa, Canlılar,</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-Bilim, Din, Tarih</a:t>
                      </a:r>
                      <a:endParaRPr kumimoji="0" lang="en-US" sz="2400" b="0" i="0" u="none" strike="noStrike" cap="none" normalizeH="0" baseline="0" dirty="0">
                        <a:ln>
                          <a:noFill/>
                        </a:ln>
                        <a:solidFill>
                          <a:srgbClr val="0000FF"/>
                        </a:solidFill>
                        <a:effectLst/>
                        <a:latin typeface="Verdana"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800" b="1" i="0" u="none" strike="noStrike" cap="none" normalizeH="0" baseline="0" dirty="0">
                          <a:ln>
                            <a:noFill/>
                          </a:ln>
                          <a:solidFill>
                            <a:schemeClr val="tx1">
                              <a:lumMod val="95000"/>
                              <a:lumOff val="5000"/>
                            </a:schemeClr>
                          </a:solidFill>
                          <a:effectLst/>
                          <a:latin typeface="Verdana" pitchFamily="34" charset="0"/>
                        </a:rPr>
                        <a:t>YETENEKLERİNİZ</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-Sözel, Sayısal, Dil</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-Tasarım, Çizim</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-Spor, Folklör, Tiyatro</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-Sanat</a:t>
                      </a:r>
                      <a:r>
                        <a:rPr kumimoji="0" lang="tr-TR" sz="2000" b="0" i="0" u="none" strike="noStrike" cap="none" normalizeH="0" baseline="0" dirty="0">
                          <a:ln>
                            <a:noFill/>
                          </a:ln>
                          <a:solidFill>
                            <a:srgbClr val="0000FF"/>
                          </a:solidFill>
                          <a:effectLst/>
                          <a:latin typeface="Verdana" pitchFamily="34" charset="0"/>
                        </a:rPr>
                        <a:t>(Ses, Resim, Müzik)</a:t>
                      </a:r>
                      <a:endParaRPr kumimoji="0" lang="en-US" sz="2400" b="0" i="0" u="none" strike="noStrike" cap="none" normalizeH="0" baseline="0" dirty="0">
                        <a:ln>
                          <a:noFill/>
                        </a:ln>
                        <a:solidFill>
                          <a:srgbClr val="0000FF"/>
                        </a:solidFill>
                        <a:effectLst/>
                        <a:latin typeface="Verdana"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 xmlns:a16="http://schemas.microsoft.com/office/drawing/2014/main" val="10000"/>
                  </a:ext>
                </a:extLst>
              </a:tr>
              <a:tr h="246498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800" b="1" i="0" u="none" strike="noStrike" cap="none" normalizeH="0" baseline="0" dirty="0">
                          <a:ln>
                            <a:noFill/>
                          </a:ln>
                          <a:solidFill>
                            <a:schemeClr val="tx1">
                              <a:lumMod val="95000"/>
                              <a:lumOff val="5000"/>
                            </a:schemeClr>
                          </a:solidFill>
                          <a:effectLst/>
                          <a:latin typeface="Verdana" pitchFamily="34" charset="0"/>
                        </a:rPr>
                        <a:t>DEĞERLERİNİZ</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-Başarı, Saygı</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-Liderlik</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-Kazanç, Yardımseverlik,</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-Ünlü olma, Dürüstlük</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800" b="1" i="0" u="none" strike="noStrike" cap="none" normalizeH="0" baseline="0" dirty="0">
                          <a:ln>
                            <a:noFill/>
                          </a:ln>
                          <a:solidFill>
                            <a:schemeClr val="tx1">
                              <a:lumMod val="95000"/>
                              <a:lumOff val="5000"/>
                            </a:schemeClr>
                          </a:solidFill>
                          <a:effectLst/>
                          <a:latin typeface="Verdana" pitchFamily="34" charset="0"/>
                        </a:rPr>
                        <a:t>SAĞLIĞINIZ</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-Psikolojik(Korku, kaygı)</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-Bedensel(Göz, kulak,   </a:t>
                      </a:r>
                    </a:p>
                    <a:p>
                      <a:pPr marL="0" marR="0" lvl="0" indent="0" algn="l" defTabSz="914400" rtl="0" eaLnBrk="1" fontAlgn="base" latinLnBrk="0" hangingPunct="1">
                        <a:lnSpc>
                          <a:spcPct val="100000"/>
                        </a:lnSpc>
                        <a:spcBef>
                          <a:spcPct val="20000"/>
                        </a:spcBef>
                        <a:spcAft>
                          <a:spcPct val="0"/>
                        </a:spcAft>
                        <a:buClr>
                          <a:schemeClr val="folHlink"/>
                        </a:buClr>
                        <a:buSzPct val="75000"/>
                        <a:buFont typeface="Wingdings" pitchFamily="2" charset="2"/>
                        <a:buNone/>
                        <a:tabLst/>
                      </a:pPr>
                      <a:r>
                        <a:rPr kumimoji="0" lang="tr-TR" sz="2400" b="0" i="0" u="none" strike="noStrike" cap="none" normalizeH="0" baseline="0" dirty="0">
                          <a:ln>
                            <a:noFill/>
                          </a:ln>
                          <a:solidFill>
                            <a:srgbClr val="0000FF"/>
                          </a:solidFill>
                          <a:effectLst/>
                          <a:latin typeface="Verdana" pitchFamily="34" charset="0"/>
                        </a:rPr>
                        <a:t>  sürekli ilaç kullanma)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Çocuk Gelişimi</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p:txBody>
          <a:bodyPr/>
          <a:lstStyle/>
          <a:p>
            <a:r>
              <a:rPr lang="tr-TR" sz="2000" dirty="0">
                <a:solidFill>
                  <a:srgbClr val="0000FF"/>
                </a:solidFill>
              </a:rPr>
              <a:t>Çocuk gelişimi, bir çocuğun büyüyüp değiştiği süreci tanımlayan bilim dalı</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Çocuk gelişimi bölümü, çocuklarla doğrudan ilgilenir ve bu doğrultuda çocukların sağlığı, gelişimi ve eğitimi konusunda bilgili, yetkin ve alanında uzman kişiler yetiştirir</a:t>
            </a:r>
            <a:r>
              <a:rPr lang="tr-TR" sz="2000" dirty="0" smtClean="0">
                <a:solidFill>
                  <a:srgbClr val="0000FF"/>
                </a:solidFill>
              </a:rPr>
              <a:t>.</a:t>
            </a:r>
          </a:p>
          <a:p>
            <a:r>
              <a:rPr lang="tr-TR" sz="2000" dirty="0" smtClean="0">
                <a:solidFill>
                  <a:srgbClr val="0000FF"/>
                </a:solidFill>
              </a:rPr>
              <a:t> </a:t>
            </a:r>
            <a:r>
              <a:rPr lang="tr-TR" sz="2000" dirty="0">
                <a:solidFill>
                  <a:srgbClr val="0000FF"/>
                </a:solidFill>
              </a:rPr>
              <a:t>Bu bölümden mezun olan kişiler kariyerlerine Çocuk Gelişimi ve Eğitimcisi unvanı ile başlar</a:t>
            </a:r>
            <a:r>
              <a:rPr lang="tr-TR" sz="2000" dirty="0" smtClean="0">
                <a:solidFill>
                  <a:srgbClr val="0000FF"/>
                </a:solidFill>
              </a:rPr>
              <a:t>.</a:t>
            </a:r>
          </a:p>
          <a:p>
            <a:r>
              <a:rPr lang="tr-TR" sz="2000" dirty="0" smtClean="0">
                <a:solidFill>
                  <a:srgbClr val="0000FF"/>
                </a:solidFill>
              </a:rPr>
              <a:t>2 yıldır ve TM bölümünden alır.</a:t>
            </a:r>
            <a:endParaRPr lang="tr-TR" sz="2000" dirty="0">
              <a:solidFill>
                <a:srgbClr val="0000FF"/>
              </a:solidFill>
            </a:endParaRPr>
          </a:p>
        </p:txBody>
      </p:sp>
      <p:sp>
        <p:nvSpPr>
          <p:cNvPr id="4" name="İçerik Yer Tutucusu 3"/>
          <p:cNvSpPr>
            <a:spLocks noGrp="1"/>
          </p:cNvSpPr>
          <p:nvPr>
            <p:ph sz="half" idx="2"/>
          </p:nvPr>
        </p:nvSpPr>
        <p:spPr/>
        <p:txBody>
          <a:bodyPr/>
          <a:lstStyle/>
          <a:p>
            <a:r>
              <a:rPr lang="tr-TR" sz="2000" dirty="0">
                <a:solidFill>
                  <a:srgbClr val="0000FF"/>
                </a:solidFill>
              </a:rPr>
              <a:t>formasyon almaları durumunda mezun olduktan sonra kamu kurumlarında ya da özel sektörde </a:t>
            </a:r>
            <a:r>
              <a:rPr lang="tr-TR" sz="2000" dirty="0" smtClean="0">
                <a:solidFill>
                  <a:srgbClr val="0000FF"/>
                </a:solidFill>
              </a:rPr>
              <a:t>okul </a:t>
            </a:r>
            <a:r>
              <a:rPr lang="tr-TR" sz="2000" dirty="0">
                <a:solidFill>
                  <a:srgbClr val="0000FF"/>
                </a:solidFill>
              </a:rPr>
              <a:t>öncesi </a:t>
            </a:r>
            <a:r>
              <a:rPr lang="tr-TR" sz="2000" dirty="0" smtClean="0">
                <a:solidFill>
                  <a:srgbClr val="0000FF"/>
                </a:solidFill>
              </a:rPr>
              <a:t>öğretmenliği yapabilirler.</a:t>
            </a:r>
          </a:p>
          <a:p>
            <a:r>
              <a:rPr lang="tr-TR" sz="2000" dirty="0">
                <a:solidFill>
                  <a:srgbClr val="0000FF"/>
                </a:solidFill>
              </a:rPr>
              <a:t>özel yuva, kreş, bakım evi, anaokulu, hastane ve gündüz bakımevlerinde görev alabiliyor</a:t>
            </a:r>
            <a:r>
              <a:rPr lang="tr-TR" sz="2000" dirty="0" smtClean="0">
                <a:solidFill>
                  <a:srgbClr val="0000FF"/>
                </a:solidFill>
              </a:rPr>
              <a:t>.</a:t>
            </a:r>
          </a:p>
          <a:p>
            <a:endParaRPr lang="tr-TR" sz="2000" dirty="0">
              <a:solidFill>
                <a:srgbClr val="0000FF"/>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319981"/>
            <a:ext cx="3106316" cy="2145035"/>
          </a:xfrm>
          <a:prstGeom prst="rect">
            <a:avLst/>
          </a:prstGeom>
        </p:spPr>
      </p:pic>
    </p:spTree>
    <p:extLst>
      <p:ext uri="{BB962C8B-B14F-4D97-AF65-F5344CB8AC3E}">
        <p14:creationId xmlns:p14="http://schemas.microsoft.com/office/powerpoint/2010/main" val="341021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a:extLst>
              <a:ext uri="{FF2B5EF4-FFF2-40B4-BE49-F238E27FC236}">
                <a16:creationId xmlns="" xmlns:a16="http://schemas.microsoft.com/office/drawing/2014/main" id="{0B16BED4-0580-4A3E-9695-8E6CBB4D6E38}"/>
              </a:ext>
            </a:extLst>
          </p:cNvPr>
          <p:cNvSpPr>
            <a:spLocks noGrp="1"/>
          </p:cNvSpPr>
          <p:nvPr>
            <p:ph type="title"/>
          </p:nvPr>
        </p:nvSpPr>
        <p:spPr>
          <a:solidFill>
            <a:srgbClr val="FFFF99"/>
          </a:solidFill>
        </p:spPr>
        <p:txBody>
          <a:bodyPr/>
          <a:lstStyle/>
          <a:p>
            <a:r>
              <a:rPr lang="tr-TR" altLang="en-US" b="1">
                <a:solidFill>
                  <a:srgbClr val="FF0000"/>
                </a:solidFill>
              </a:rPr>
              <a:t>İletişim Alanı</a:t>
            </a:r>
          </a:p>
        </p:txBody>
      </p:sp>
      <p:sp>
        <p:nvSpPr>
          <p:cNvPr id="19459" name="2 İçerik Yer Tutucusu">
            <a:extLst>
              <a:ext uri="{FF2B5EF4-FFF2-40B4-BE49-F238E27FC236}">
                <a16:creationId xmlns="" xmlns:a16="http://schemas.microsoft.com/office/drawing/2014/main" id="{E9603AB0-1CA0-448C-8194-A6E89E8D3621}"/>
              </a:ext>
            </a:extLst>
          </p:cNvPr>
          <p:cNvSpPr>
            <a:spLocks noGrp="1"/>
          </p:cNvSpPr>
          <p:nvPr>
            <p:ph idx="1"/>
          </p:nvPr>
        </p:nvSpPr>
        <p:spPr>
          <a:xfrm>
            <a:off x="142875" y="1643063"/>
            <a:ext cx="4357688" cy="4525962"/>
          </a:xfrm>
        </p:spPr>
        <p:txBody>
          <a:bodyPr/>
          <a:lstStyle/>
          <a:p>
            <a:pPr eaLnBrk="1" hangingPunct="1"/>
            <a:r>
              <a:rPr lang="tr-TR" altLang="en-US" sz="2400" b="1">
                <a:solidFill>
                  <a:srgbClr val="0000FF"/>
                </a:solidFill>
              </a:rPr>
              <a:t>Basın ve Yayın</a:t>
            </a:r>
          </a:p>
          <a:p>
            <a:pPr eaLnBrk="1" hangingPunct="1"/>
            <a:r>
              <a:rPr lang="tr-TR" altLang="en-US" sz="2400" b="1">
                <a:solidFill>
                  <a:srgbClr val="0000FF"/>
                </a:solidFill>
              </a:rPr>
              <a:t>Gazetecilik</a:t>
            </a:r>
          </a:p>
          <a:p>
            <a:pPr eaLnBrk="1" hangingPunct="1"/>
            <a:r>
              <a:rPr lang="tr-TR" altLang="en-US" sz="2400" b="1">
                <a:solidFill>
                  <a:srgbClr val="0000FF"/>
                </a:solidFill>
              </a:rPr>
              <a:t>Halkla İlişkiler ve </a:t>
            </a:r>
          </a:p>
          <a:p>
            <a:pPr eaLnBrk="1" hangingPunct="1">
              <a:buFont typeface="Arial" panose="020B0604020202020204" pitchFamily="34" charset="0"/>
              <a:buNone/>
            </a:pPr>
            <a:r>
              <a:rPr lang="tr-TR" altLang="en-US" sz="2400" b="1">
                <a:solidFill>
                  <a:srgbClr val="0000FF"/>
                </a:solidFill>
              </a:rPr>
              <a:t>	Tanıtım</a:t>
            </a:r>
          </a:p>
          <a:p>
            <a:pPr eaLnBrk="1" hangingPunct="1"/>
            <a:r>
              <a:rPr lang="tr-TR" altLang="en-US" sz="2400" b="1">
                <a:solidFill>
                  <a:srgbClr val="0000FF"/>
                </a:solidFill>
              </a:rPr>
              <a:t>İletişim</a:t>
            </a:r>
          </a:p>
          <a:p>
            <a:pPr eaLnBrk="1" hangingPunct="1"/>
            <a:r>
              <a:rPr lang="tr-TR" altLang="en-US" sz="2400" b="1">
                <a:solidFill>
                  <a:srgbClr val="0000FF"/>
                </a:solidFill>
              </a:rPr>
              <a:t>Medya ve İletişim Sistemleri</a:t>
            </a:r>
          </a:p>
          <a:p>
            <a:pPr eaLnBrk="1" hangingPunct="1"/>
            <a:r>
              <a:rPr lang="tr-TR" altLang="en-US" sz="2400" b="1">
                <a:solidFill>
                  <a:srgbClr val="0000FF"/>
                </a:solidFill>
              </a:rPr>
              <a:t>Radyo -Televizyon ve Sinema</a:t>
            </a:r>
          </a:p>
          <a:p>
            <a:pPr eaLnBrk="1" hangingPunct="1"/>
            <a:r>
              <a:rPr lang="tr-TR" altLang="en-US" sz="2400" b="1">
                <a:solidFill>
                  <a:srgbClr val="0000FF"/>
                </a:solidFill>
              </a:rPr>
              <a:t>Televizyon Gazeteciliği</a:t>
            </a:r>
          </a:p>
          <a:p>
            <a:pPr eaLnBrk="1" hangingPunct="1"/>
            <a:r>
              <a:rPr lang="tr-TR" altLang="en-US" sz="2400" b="1">
                <a:solidFill>
                  <a:srgbClr val="0000FF"/>
                </a:solidFill>
              </a:rPr>
              <a:t>Halkla İlişkiler ve Reklamcılık</a:t>
            </a:r>
          </a:p>
          <a:p>
            <a:pPr eaLnBrk="1" hangingPunct="1"/>
            <a:r>
              <a:rPr lang="tr-TR" altLang="tr-TR" sz="2400" b="1">
                <a:solidFill>
                  <a:srgbClr val="0000FF"/>
                </a:solidFill>
              </a:rPr>
              <a:t>Televizyon Haberciliği ve Programcılığı </a:t>
            </a:r>
          </a:p>
        </p:txBody>
      </p:sp>
      <p:sp>
        <p:nvSpPr>
          <p:cNvPr id="4" name="2 İçerik Yer Tutucusu">
            <a:extLst>
              <a:ext uri="{FF2B5EF4-FFF2-40B4-BE49-F238E27FC236}">
                <a16:creationId xmlns="" xmlns:a16="http://schemas.microsoft.com/office/drawing/2014/main" id="{3D46439A-AB09-42DA-A11B-B127AF6D511B}"/>
              </a:ext>
            </a:extLst>
          </p:cNvPr>
          <p:cNvSpPr txBox="1">
            <a:spLocks/>
          </p:cNvSpPr>
          <p:nvPr/>
        </p:nvSpPr>
        <p:spPr bwMode="auto">
          <a:xfrm>
            <a:off x="6072188" y="1500188"/>
            <a:ext cx="2857500" cy="2357437"/>
          </a:xfrm>
          <a:prstGeom prst="rect">
            <a:avLst/>
          </a:prstGeom>
          <a:noFill/>
          <a:ln w="9525">
            <a:noFill/>
            <a:miter lim="800000"/>
            <a:headEnd/>
            <a:tailEnd/>
          </a:ln>
        </p:spPr>
        <p:txBody>
          <a:bodyPr/>
          <a:lstStyle/>
          <a:p>
            <a:pPr marL="342900" indent="-342900">
              <a:spcBef>
                <a:spcPct val="20000"/>
              </a:spcBef>
              <a:buFont typeface="Arial" charset="0"/>
              <a:buChar char="•"/>
              <a:defRPr/>
            </a:pPr>
            <a:r>
              <a:rPr lang="tr-TR" altLang="tr-TR" sz="2400" b="1" dirty="0">
                <a:solidFill>
                  <a:srgbClr val="0000FF"/>
                </a:solidFill>
                <a:latin typeface="+mn-lt"/>
              </a:rPr>
              <a:t>Canlandırma Filmi Tasarım ve Yönetimi </a:t>
            </a:r>
          </a:p>
          <a:p>
            <a:pPr marL="342900" indent="-342900">
              <a:spcBef>
                <a:spcPct val="20000"/>
              </a:spcBef>
              <a:buFont typeface="Arial" charset="0"/>
              <a:buChar char="•"/>
              <a:defRPr/>
            </a:pPr>
            <a:r>
              <a:rPr lang="tr-TR" altLang="tr-TR" sz="2400" b="1" dirty="0">
                <a:solidFill>
                  <a:srgbClr val="0000FF"/>
                </a:solidFill>
                <a:latin typeface="+mn-lt"/>
              </a:rPr>
              <a:t>Film Tasarım ve Yazarlık </a:t>
            </a:r>
          </a:p>
          <a:p>
            <a:pPr marL="342900" indent="-342900">
              <a:spcBef>
                <a:spcPct val="20000"/>
              </a:spcBef>
              <a:buFont typeface="Arial" charset="0"/>
              <a:buChar char="•"/>
              <a:defRPr/>
            </a:pPr>
            <a:r>
              <a:rPr lang="tr-TR" altLang="tr-TR" sz="2400" b="1" dirty="0">
                <a:solidFill>
                  <a:srgbClr val="0000FF"/>
                </a:solidFill>
                <a:latin typeface="+mn-lt"/>
              </a:rPr>
              <a:t>Fotoğraf ve Video </a:t>
            </a:r>
          </a:p>
          <a:p>
            <a:pPr marL="342900" indent="-342900">
              <a:spcBef>
                <a:spcPct val="20000"/>
              </a:spcBef>
              <a:buFont typeface="Arial" charset="0"/>
              <a:buChar char="•"/>
              <a:defRPr/>
            </a:pPr>
            <a:endParaRPr lang="tr-TR" altLang="tr-TR" sz="2400" b="1" dirty="0">
              <a:solidFill>
                <a:srgbClr val="0000FF"/>
              </a:solidFill>
              <a:latin typeface="+mn-lt"/>
            </a:endParaRPr>
          </a:p>
          <a:p>
            <a:pPr marL="342900" indent="-342900">
              <a:spcBef>
                <a:spcPct val="20000"/>
              </a:spcBef>
              <a:defRPr/>
            </a:pPr>
            <a:endParaRPr lang="tr-TR" sz="2400" b="1" dirty="0">
              <a:solidFill>
                <a:srgbClr val="0000FF"/>
              </a:solidFill>
              <a:latin typeface="+mn-lt"/>
            </a:endParaRPr>
          </a:p>
        </p:txBody>
      </p:sp>
      <p:pic>
        <p:nvPicPr>
          <p:cNvPr id="19461" name="Picture 6" descr="http://www.izletir.com/videoimages/img-atarli-muhabir-burnumuzun-dibi.jpg">
            <a:hlinkClick r:id="rId2"/>
            <a:extLst>
              <a:ext uri="{FF2B5EF4-FFF2-40B4-BE49-F238E27FC236}">
                <a16:creationId xmlns="" xmlns:a16="http://schemas.microsoft.com/office/drawing/2014/main" id="{F2078465-CA92-4F8F-BBA6-E5041F649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4143375"/>
            <a:ext cx="35718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http://www.medyaradar.com/f1/3b3_35072.jpg">
            <a:hlinkClick r:id="rId4"/>
            <a:extLst>
              <a:ext uri="{FF2B5EF4-FFF2-40B4-BE49-F238E27FC236}">
                <a16:creationId xmlns="" xmlns:a16="http://schemas.microsoft.com/office/drawing/2014/main" id="{C07D5F08-4E0E-4603-9E3F-E1650C98F9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300" y="1500188"/>
            <a:ext cx="31083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a:extLst>
              <a:ext uri="{FF2B5EF4-FFF2-40B4-BE49-F238E27FC236}">
                <a16:creationId xmlns="" xmlns:a16="http://schemas.microsoft.com/office/drawing/2014/main" id="{C035F7AB-E194-4AB0-A0F8-ECCBBB43DA2D}"/>
              </a:ext>
            </a:extLst>
          </p:cNvPr>
          <p:cNvSpPr>
            <a:spLocks noGrp="1"/>
          </p:cNvSpPr>
          <p:nvPr>
            <p:ph type="title"/>
          </p:nvPr>
        </p:nvSpPr>
        <p:spPr>
          <a:solidFill>
            <a:srgbClr val="FFFF99"/>
          </a:solidFill>
        </p:spPr>
        <p:txBody>
          <a:bodyPr/>
          <a:lstStyle/>
          <a:p>
            <a:r>
              <a:rPr lang="tr-TR" altLang="en-US" b="1">
                <a:solidFill>
                  <a:srgbClr val="FF0000"/>
                </a:solidFill>
              </a:rPr>
              <a:t>Dil Alanı</a:t>
            </a:r>
          </a:p>
        </p:txBody>
      </p:sp>
      <p:sp>
        <p:nvSpPr>
          <p:cNvPr id="20483" name="2 İçerik Yer Tutucusu">
            <a:extLst>
              <a:ext uri="{FF2B5EF4-FFF2-40B4-BE49-F238E27FC236}">
                <a16:creationId xmlns="" xmlns:a16="http://schemas.microsoft.com/office/drawing/2014/main" id="{1971570C-617D-4712-AD7C-AF9A6BF7BE50}"/>
              </a:ext>
            </a:extLst>
          </p:cNvPr>
          <p:cNvSpPr>
            <a:spLocks noGrp="1"/>
          </p:cNvSpPr>
          <p:nvPr>
            <p:ph idx="1"/>
          </p:nvPr>
        </p:nvSpPr>
        <p:spPr>
          <a:xfrm>
            <a:off x="285750" y="1500188"/>
            <a:ext cx="4000500" cy="4525962"/>
          </a:xfrm>
        </p:spPr>
        <p:txBody>
          <a:bodyPr/>
          <a:lstStyle/>
          <a:p>
            <a:pPr marL="273050" indent="-273050" eaLnBrk="1" hangingPunct="1"/>
            <a:r>
              <a:rPr lang="tr-TR" altLang="en-US" sz="2400" b="1" dirty="0">
                <a:solidFill>
                  <a:srgbClr val="0000FF"/>
                </a:solidFill>
              </a:rPr>
              <a:t>Mütercim – Tercümanlık</a:t>
            </a:r>
          </a:p>
          <a:p>
            <a:pPr marL="273050" indent="-273050" eaLnBrk="1" hangingPunct="1"/>
            <a:r>
              <a:rPr lang="tr-TR" altLang="en-US" sz="2400" b="1" dirty="0">
                <a:solidFill>
                  <a:srgbClr val="0000FF"/>
                </a:solidFill>
              </a:rPr>
              <a:t>İngilizce Öğret.</a:t>
            </a:r>
          </a:p>
          <a:p>
            <a:pPr marL="273050" indent="-273050" eaLnBrk="1" hangingPunct="1"/>
            <a:r>
              <a:rPr lang="tr-TR" altLang="en-US" sz="2400" b="1" dirty="0">
                <a:solidFill>
                  <a:srgbClr val="0000FF"/>
                </a:solidFill>
              </a:rPr>
              <a:t>Almanca Öğret.</a:t>
            </a:r>
          </a:p>
          <a:p>
            <a:pPr marL="273050" indent="-273050" eaLnBrk="1" hangingPunct="1"/>
            <a:r>
              <a:rPr lang="tr-TR" altLang="en-US" sz="2400" b="1" dirty="0">
                <a:solidFill>
                  <a:srgbClr val="0000FF"/>
                </a:solidFill>
              </a:rPr>
              <a:t>Fransızca Öğret.</a:t>
            </a:r>
          </a:p>
          <a:p>
            <a:pPr marL="273050" indent="-273050" eaLnBrk="1" hangingPunct="1"/>
            <a:r>
              <a:rPr lang="tr-TR" altLang="en-US" sz="2400" b="1" dirty="0">
                <a:solidFill>
                  <a:srgbClr val="0000FF"/>
                </a:solidFill>
              </a:rPr>
              <a:t>Arapça Öğret.</a:t>
            </a:r>
          </a:p>
          <a:p>
            <a:pPr marL="273050" indent="-273050" eaLnBrk="1" hangingPunct="1"/>
            <a:r>
              <a:rPr lang="tr-TR" altLang="en-US" sz="2400" b="1" dirty="0">
                <a:solidFill>
                  <a:srgbClr val="0000FF"/>
                </a:solidFill>
              </a:rPr>
              <a:t>İngiliz Dil Bilimi</a:t>
            </a:r>
          </a:p>
          <a:p>
            <a:pPr marL="273050" indent="-273050" eaLnBrk="1" hangingPunct="1"/>
            <a:r>
              <a:rPr lang="tr-TR" altLang="en-US" sz="2400" b="1" dirty="0">
                <a:solidFill>
                  <a:srgbClr val="0000FF"/>
                </a:solidFill>
              </a:rPr>
              <a:t>Alman Dili ve Edebiyatı</a:t>
            </a:r>
          </a:p>
          <a:p>
            <a:pPr marL="273050" indent="-273050">
              <a:spcBef>
                <a:spcPts val="600"/>
              </a:spcBef>
            </a:pPr>
            <a:r>
              <a:rPr lang="tr-TR" altLang="en-US" sz="2400" b="1" dirty="0">
                <a:solidFill>
                  <a:srgbClr val="0000FF"/>
                </a:solidFill>
              </a:rPr>
              <a:t>Amerikan Kültürü ve Edebiyatı</a:t>
            </a:r>
          </a:p>
          <a:p>
            <a:pPr marL="273050" indent="-273050">
              <a:spcBef>
                <a:spcPts val="600"/>
              </a:spcBef>
            </a:pPr>
            <a:r>
              <a:rPr lang="tr-TR" altLang="en-US" sz="2400" b="1" dirty="0">
                <a:solidFill>
                  <a:srgbClr val="0000FF"/>
                </a:solidFill>
              </a:rPr>
              <a:t>Fransız Dili ve Edebiyatı</a:t>
            </a:r>
          </a:p>
          <a:p>
            <a:pPr marL="273050" indent="-273050">
              <a:spcBef>
                <a:spcPts val="600"/>
              </a:spcBef>
            </a:pPr>
            <a:r>
              <a:rPr lang="tr-TR" altLang="en-US" sz="2400" b="1" dirty="0">
                <a:solidFill>
                  <a:srgbClr val="0000FF"/>
                </a:solidFill>
              </a:rPr>
              <a:t>Karşılaştırmalı Edebiyat</a:t>
            </a:r>
          </a:p>
          <a:p>
            <a:pPr marL="273050" indent="-273050" eaLnBrk="1" hangingPunct="1"/>
            <a:endParaRPr lang="tr-TR" altLang="en-US" sz="2400" b="1" dirty="0">
              <a:solidFill>
                <a:srgbClr val="0000FF"/>
              </a:solidFill>
            </a:endParaRPr>
          </a:p>
        </p:txBody>
      </p:sp>
      <p:sp>
        <p:nvSpPr>
          <p:cNvPr id="4" name="2 İçerik Yer Tutucusu">
            <a:extLst>
              <a:ext uri="{FF2B5EF4-FFF2-40B4-BE49-F238E27FC236}">
                <a16:creationId xmlns="" xmlns:a16="http://schemas.microsoft.com/office/drawing/2014/main" id="{84C59BC7-1DA0-4928-94DC-2C593BA39C88}"/>
              </a:ext>
            </a:extLst>
          </p:cNvPr>
          <p:cNvSpPr txBox="1">
            <a:spLocks/>
          </p:cNvSpPr>
          <p:nvPr/>
        </p:nvSpPr>
        <p:spPr bwMode="auto">
          <a:xfrm>
            <a:off x="5643563" y="1500188"/>
            <a:ext cx="3357562" cy="4525962"/>
          </a:xfrm>
          <a:prstGeom prst="rect">
            <a:avLst/>
          </a:prstGeom>
          <a:noFill/>
          <a:ln w="9525">
            <a:noFill/>
            <a:miter lim="800000"/>
            <a:headEnd/>
            <a:tailEnd/>
          </a:ln>
        </p:spPr>
        <p:txBody>
          <a:bodyPr/>
          <a:lstStyle/>
          <a:p>
            <a:pPr marL="274320" indent="-274320" fontAlgn="auto">
              <a:spcBef>
                <a:spcPts val="600"/>
              </a:spcBef>
              <a:spcAft>
                <a:spcPts val="0"/>
              </a:spcAft>
              <a:buFont typeface="Arial" pitchFamily="34" charset="0"/>
              <a:buChar char="•"/>
              <a:defRPr/>
            </a:pPr>
            <a:r>
              <a:rPr lang="tr-TR" sz="2400" b="1" dirty="0">
                <a:solidFill>
                  <a:srgbClr val="0000FF"/>
                </a:solidFill>
                <a:latin typeface="+mn-lt"/>
              </a:rPr>
              <a:t>Turist Rehberliği</a:t>
            </a:r>
          </a:p>
          <a:p>
            <a:pPr marL="274320" indent="-274320" fontAlgn="auto">
              <a:spcBef>
                <a:spcPts val="600"/>
              </a:spcBef>
              <a:spcAft>
                <a:spcPts val="0"/>
              </a:spcAft>
              <a:buFont typeface="Arial" pitchFamily="34" charset="0"/>
              <a:buChar char="•"/>
              <a:defRPr/>
            </a:pPr>
            <a:r>
              <a:rPr lang="tr-TR" sz="2400" b="1" dirty="0">
                <a:solidFill>
                  <a:srgbClr val="0000FF"/>
                </a:solidFill>
              </a:rPr>
              <a:t>Dil Bilimi</a:t>
            </a:r>
          </a:p>
          <a:p>
            <a:pPr marL="274320" indent="-274320" fontAlgn="auto">
              <a:spcBef>
                <a:spcPts val="600"/>
              </a:spcBef>
              <a:spcAft>
                <a:spcPts val="0"/>
              </a:spcAft>
              <a:buFont typeface="Arial" pitchFamily="34" charset="0"/>
              <a:buChar char="•"/>
              <a:defRPr/>
            </a:pPr>
            <a:r>
              <a:rPr lang="tr-TR" sz="2400" b="1" dirty="0">
                <a:solidFill>
                  <a:srgbClr val="0000FF"/>
                </a:solidFill>
              </a:rPr>
              <a:t>Çin Dili ve Edebiyatı</a:t>
            </a:r>
          </a:p>
          <a:p>
            <a:pPr marL="274320" indent="-274320" fontAlgn="auto">
              <a:spcBef>
                <a:spcPts val="600"/>
              </a:spcBef>
              <a:spcAft>
                <a:spcPts val="0"/>
              </a:spcAft>
              <a:buFont typeface="Arial" pitchFamily="34" charset="0"/>
              <a:buChar char="•"/>
              <a:defRPr/>
            </a:pPr>
            <a:r>
              <a:rPr lang="tr-TR" sz="2400" b="1" dirty="0">
                <a:solidFill>
                  <a:srgbClr val="0000FF"/>
                </a:solidFill>
              </a:rPr>
              <a:t>Japon Dili ve Edebiyatı</a:t>
            </a:r>
          </a:p>
          <a:p>
            <a:pPr marL="274320" indent="-274320" fontAlgn="auto">
              <a:spcBef>
                <a:spcPts val="600"/>
              </a:spcBef>
              <a:spcAft>
                <a:spcPts val="0"/>
              </a:spcAft>
              <a:buFont typeface="Arial" pitchFamily="34" charset="0"/>
              <a:buChar char="•"/>
              <a:defRPr/>
            </a:pPr>
            <a:r>
              <a:rPr lang="tr-TR" sz="2400" b="1" dirty="0">
                <a:solidFill>
                  <a:srgbClr val="0000FF"/>
                </a:solidFill>
              </a:rPr>
              <a:t>Rus Dili ve Edebiyatı</a:t>
            </a:r>
          </a:p>
          <a:p>
            <a:pPr marL="274320" indent="-274320" fontAlgn="auto">
              <a:spcBef>
                <a:spcPts val="600"/>
              </a:spcBef>
              <a:spcAft>
                <a:spcPts val="0"/>
              </a:spcAft>
              <a:buFont typeface="Arial" pitchFamily="34" charset="0"/>
              <a:buChar char="•"/>
              <a:defRPr/>
            </a:pPr>
            <a:r>
              <a:rPr lang="tr-TR" sz="2400" b="1" dirty="0">
                <a:solidFill>
                  <a:srgbClr val="0000FF"/>
                </a:solidFill>
              </a:rPr>
              <a:t>Yunan Dili ve Edebiyatı</a:t>
            </a:r>
          </a:p>
        </p:txBody>
      </p:sp>
      <p:pic>
        <p:nvPicPr>
          <p:cNvPr id="20485" name="Picture 6" descr="http://www.airnewstimes.com/resim/haber/n/23116.jpg">
            <a:hlinkClick r:id="rId2"/>
            <a:extLst>
              <a:ext uri="{FF2B5EF4-FFF2-40B4-BE49-F238E27FC236}">
                <a16:creationId xmlns="" xmlns:a16="http://schemas.microsoft.com/office/drawing/2014/main" id="{1908D2CD-CC3B-4501-B609-9063B0E69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357688"/>
            <a:ext cx="48990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http://neolsam.net/MeslekImages/tDJMvDs-5-mutercimlik5.jpg">
            <a:hlinkClick r:id="rId4"/>
            <a:extLst>
              <a:ext uri="{FF2B5EF4-FFF2-40B4-BE49-F238E27FC236}">
                <a16:creationId xmlns="" xmlns:a16="http://schemas.microsoft.com/office/drawing/2014/main" id="{3663F46E-9744-45E7-9C00-0ED052CBE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2000250"/>
            <a:ext cx="292893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Mütercim – Tercümanlık</a:t>
            </a:r>
            <a:br>
              <a:rPr lang="tr-TR" dirty="0">
                <a:solidFill>
                  <a:srgbClr val="C00000"/>
                </a:solidFill>
              </a:rPr>
            </a:br>
            <a:endParaRPr lang="tr-TR" dirty="0">
              <a:solidFill>
                <a:srgbClr val="C00000"/>
              </a:solidFill>
            </a:endParaRPr>
          </a:p>
        </p:txBody>
      </p:sp>
      <p:sp>
        <p:nvSpPr>
          <p:cNvPr id="3" name="İçerik Yer Tutucusu 2"/>
          <p:cNvSpPr>
            <a:spLocks noGrp="1"/>
          </p:cNvSpPr>
          <p:nvPr>
            <p:ph sz="half" idx="1"/>
          </p:nvPr>
        </p:nvSpPr>
        <p:spPr/>
        <p:txBody>
          <a:bodyPr/>
          <a:lstStyle/>
          <a:p>
            <a:r>
              <a:rPr lang="tr-TR" sz="2000" dirty="0">
                <a:solidFill>
                  <a:srgbClr val="0000FF"/>
                </a:solidFill>
              </a:rPr>
              <a:t>Bu bölüm, bir dilde yazılı bir metni başka bir dile çevirebilecek kişiler yetiştirmeyi amaçlar</a:t>
            </a:r>
            <a:r>
              <a:rPr lang="tr-TR" sz="2000" dirty="0" smtClean="0">
                <a:solidFill>
                  <a:srgbClr val="0000FF"/>
                </a:solidFill>
              </a:rPr>
              <a:t>.</a:t>
            </a:r>
          </a:p>
          <a:p>
            <a:r>
              <a:rPr lang="tr-TR" sz="2000" dirty="0" smtClean="0">
                <a:solidFill>
                  <a:srgbClr val="0000FF"/>
                </a:solidFill>
              </a:rPr>
              <a:t>4 yıldır ve Dil bölümünden alır.</a:t>
            </a:r>
            <a:endParaRPr lang="tr-TR" sz="2000" dirty="0">
              <a:solidFill>
                <a:srgbClr val="0000FF"/>
              </a:solidFill>
            </a:endParaRPr>
          </a:p>
          <a:p>
            <a:endParaRPr lang="tr-TR" dirty="0">
              <a:solidFill>
                <a:srgbClr val="0000FF"/>
              </a:solidFill>
            </a:endParaRPr>
          </a:p>
        </p:txBody>
      </p:sp>
      <p:sp>
        <p:nvSpPr>
          <p:cNvPr id="4" name="İçerik Yer Tutucusu 3"/>
          <p:cNvSpPr>
            <a:spLocks noGrp="1"/>
          </p:cNvSpPr>
          <p:nvPr>
            <p:ph sz="half" idx="2"/>
          </p:nvPr>
        </p:nvSpPr>
        <p:spPr/>
        <p:txBody>
          <a:bodyPr/>
          <a:lstStyle/>
          <a:p>
            <a:r>
              <a:rPr lang="tr-TR" sz="2400" dirty="0">
                <a:solidFill>
                  <a:srgbClr val="C00000"/>
                </a:solidFill>
              </a:rPr>
              <a:t>Nerelerde Çalışır?</a:t>
            </a:r>
          </a:p>
          <a:p>
            <a:r>
              <a:rPr lang="tr-TR" sz="2000" dirty="0">
                <a:solidFill>
                  <a:srgbClr val="0000FF"/>
                </a:solidFill>
              </a:rPr>
              <a:t>Dış İşleri Bakanlığı</a:t>
            </a:r>
          </a:p>
          <a:p>
            <a:r>
              <a:rPr lang="tr-TR" sz="2000" dirty="0">
                <a:solidFill>
                  <a:srgbClr val="0000FF"/>
                </a:solidFill>
              </a:rPr>
              <a:t>Kültür ve Turizm Bakanlığı</a:t>
            </a:r>
          </a:p>
          <a:p>
            <a:r>
              <a:rPr lang="tr-TR" sz="2000" dirty="0">
                <a:solidFill>
                  <a:srgbClr val="0000FF"/>
                </a:solidFill>
              </a:rPr>
              <a:t>Yayınevleri, Dergiler, Gazeteler, Film Stüdyoları</a:t>
            </a:r>
          </a:p>
          <a:p>
            <a:r>
              <a:rPr lang="tr-TR" sz="2000" dirty="0">
                <a:solidFill>
                  <a:srgbClr val="0000FF"/>
                </a:solidFill>
              </a:rPr>
              <a:t>Uluslararası Kuruluşlar</a:t>
            </a:r>
          </a:p>
          <a:p>
            <a:r>
              <a:rPr lang="tr-TR" sz="2000" dirty="0">
                <a:solidFill>
                  <a:srgbClr val="0000FF"/>
                </a:solidFill>
              </a:rPr>
              <a:t>Akademisyenlik</a:t>
            </a:r>
          </a:p>
          <a:p>
            <a:r>
              <a:rPr lang="tr-TR" sz="2000" dirty="0">
                <a:solidFill>
                  <a:srgbClr val="0000FF"/>
                </a:solidFill>
              </a:rPr>
              <a:t>Serbest Bürolar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3573016"/>
            <a:ext cx="4200525"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721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a:extLst>
              <a:ext uri="{FF2B5EF4-FFF2-40B4-BE49-F238E27FC236}">
                <a16:creationId xmlns="" xmlns:a16="http://schemas.microsoft.com/office/drawing/2014/main" id="{E4A45C34-1D40-4ECF-9C63-D4D24A81D894}"/>
              </a:ext>
            </a:extLst>
          </p:cNvPr>
          <p:cNvSpPr>
            <a:spLocks noGrp="1"/>
          </p:cNvSpPr>
          <p:nvPr>
            <p:ph type="title"/>
          </p:nvPr>
        </p:nvSpPr>
        <p:spPr>
          <a:solidFill>
            <a:srgbClr val="FFFF99"/>
          </a:solidFill>
        </p:spPr>
        <p:txBody>
          <a:bodyPr/>
          <a:lstStyle/>
          <a:p>
            <a:r>
              <a:rPr lang="tr-TR" altLang="en-US" b="1">
                <a:solidFill>
                  <a:srgbClr val="FF0000"/>
                </a:solidFill>
              </a:rPr>
              <a:t>Yetenekle İlgili Alanlar</a:t>
            </a:r>
          </a:p>
        </p:txBody>
      </p:sp>
      <p:sp>
        <p:nvSpPr>
          <p:cNvPr id="21507" name="2 İçerik Yer Tutucusu">
            <a:extLst>
              <a:ext uri="{FF2B5EF4-FFF2-40B4-BE49-F238E27FC236}">
                <a16:creationId xmlns="" xmlns:a16="http://schemas.microsoft.com/office/drawing/2014/main" id="{AF46F5F0-CAEC-4AB2-9584-0D1185EC4488}"/>
              </a:ext>
            </a:extLst>
          </p:cNvPr>
          <p:cNvSpPr>
            <a:spLocks noGrp="1"/>
          </p:cNvSpPr>
          <p:nvPr>
            <p:ph idx="1"/>
          </p:nvPr>
        </p:nvSpPr>
        <p:spPr>
          <a:xfrm>
            <a:off x="457200" y="1600200"/>
            <a:ext cx="1971675" cy="2614613"/>
          </a:xfrm>
        </p:spPr>
        <p:txBody>
          <a:bodyPr/>
          <a:lstStyle/>
          <a:p>
            <a:r>
              <a:rPr lang="tr-TR" altLang="en-US" sz="2400" b="1">
                <a:solidFill>
                  <a:srgbClr val="0000FF"/>
                </a:solidFill>
              </a:rPr>
              <a:t>Spor</a:t>
            </a:r>
          </a:p>
          <a:p>
            <a:r>
              <a:rPr lang="tr-TR" altLang="en-US" sz="2400" b="1">
                <a:solidFill>
                  <a:srgbClr val="0000FF"/>
                </a:solidFill>
              </a:rPr>
              <a:t>Müzik</a:t>
            </a:r>
          </a:p>
          <a:p>
            <a:r>
              <a:rPr lang="tr-TR" altLang="en-US" sz="2400" b="1">
                <a:solidFill>
                  <a:srgbClr val="0000FF"/>
                </a:solidFill>
              </a:rPr>
              <a:t>Resim</a:t>
            </a:r>
          </a:p>
          <a:p>
            <a:r>
              <a:rPr lang="tr-TR" altLang="en-US" sz="2400" b="1">
                <a:solidFill>
                  <a:srgbClr val="0000FF"/>
                </a:solidFill>
              </a:rPr>
              <a:t>Tiyatro</a:t>
            </a:r>
          </a:p>
          <a:p>
            <a:r>
              <a:rPr lang="tr-TR" altLang="en-US" sz="2400" b="1">
                <a:solidFill>
                  <a:srgbClr val="0000FF"/>
                </a:solidFill>
              </a:rPr>
              <a:t>Dans </a:t>
            </a:r>
          </a:p>
          <a:p>
            <a:r>
              <a:rPr lang="tr-TR" altLang="en-US" sz="2400" b="1">
                <a:solidFill>
                  <a:srgbClr val="0000FF"/>
                </a:solidFill>
              </a:rPr>
              <a:t>Folklör</a:t>
            </a:r>
          </a:p>
        </p:txBody>
      </p:sp>
      <p:pic>
        <p:nvPicPr>
          <p:cNvPr id="21508" name="Picture 2" descr="http://www.aljazeera.com.tr/sites/default/files/styles/aljazeera_article_main_image/public/2014/02/17/01%20sporcu%20alj%20w.jpg?itok=rURNMXwv">
            <a:hlinkClick r:id="rId2"/>
            <a:extLst>
              <a:ext uri="{FF2B5EF4-FFF2-40B4-BE49-F238E27FC236}">
                <a16:creationId xmlns="" xmlns:a16="http://schemas.microsoft.com/office/drawing/2014/main" id="{F135E3DF-ADC8-4AD6-B558-A6A9349D0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428750"/>
            <a:ext cx="292893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d.haberciniz.biz/other/kayisi-festivalinde-unlu-sarkici-mustafa-ceceli-sov-yapti-IHA-20130705AW000135-4-t.jpg">
            <a:hlinkClick r:id="rId4"/>
            <a:extLst>
              <a:ext uri="{FF2B5EF4-FFF2-40B4-BE49-F238E27FC236}">
                <a16:creationId xmlns="" xmlns:a16="http://schemas.microsoft.com/office/drawing/2014/main" id="{2635B453-1EEC-4C1E-936A-88D454DD9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1643063"/>
            <a:ext cx="295433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http://www.ruyatabirleri.com/wp-content/uploads/ressam.jpg">
            <a:hlinkClick r:id="rId6"/>
            <a:extLst>
              <a:ext uri="{FF2B5EF4-FFF2-40B4-BE49-F238E27FC236}">
                <a16:creationId xmlns="" xmlns:a16="http://schemas.microsoft.com/office/drawing/2014/main" id="{C7AAE8E4-FCE1-4B43-826A-6C00D09395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7375" y="2928938"/>
            <a:ext cx="37147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http://www.yeniulke.net/images/haberler/usta_tiyatrocu_nejat_uygur_bilecikte_torenle_anildi_h904.jpg">
            <a:hlinkClick r:id="rId8"/>
            <a:extLst>
              <a:ext uri="{FF2B5EF4-FFF2-40B4-BE49-F238E27FC236}">
                <a16:creationId xmlns="" xmlns:a16="http://schemas.microsoft.com/office/drawing/2014/main" id="{E77F126A-63B0-4356-9F44-CAA2854AFC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4714875"/>
            <a:ext cx="27860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http://www.eneger.com/wp-content/uploads/2013/05/%C3%87erkes-Dans%C4%B1.jpg">
            <a:hlinkClick r:id="rId10"/>
            <a:extLst>
              <a:ext uri="{FF2B5EF4-FFF2-40B4-BE49-F238E27FC236}">
                <a16:creationId xmlns="" xmlns:a16="http://schemas.microsoft.com/office/drawing/2014/main" id="{5452D4C3-83AA-4412-856A-1BEE21222C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6188" y="5072063"/>
            <a:ext cx="33575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http://www.kaliteliresimler.com/data/media/902/Gitar_alan_eller.jpg">
            <a:hlinkClick r:id="rId12"/>
            <a:extLst>
              <a:ext uri="{FF2B5EF4-FFF2-40B4-BE49-F238E27FC236}">
                <a16:creationId xmlns="" xmlns:a16="http://schemas.microsoft.com/office/drawing/2014/main" id="{CD336FE4-078F-42CC-AB8F-17BCC5A52F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2125" y="3500438"/>
            <a:ext cx="315912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 xmlns:a16="http://schemas.microsoft.com/office/drawing/2014/main" id="{393AB393-48EB-4BBA-B674-472C65A3B5BA}"/>
              </a:ext>
            </a:extLst>
          </p:cNvPr>
          <p:cNvSpPr>
            <a:spLocks noGrp="1"/>
          </p:cNvSpPr>
          <p:nvPr>
            <p:ph type="title"/>
          </p:nvPr>
        </p:nvSpPr>
        <p:spPr>
          <a:solidFill>
            <a:srgbClr val="FFFF99"/>
          </a:solidFill>
        </p:spPr>
        <p:txBody>
          <a:bodyPr/>
          <a:lstStyle/>
          <a:p>
            <a:r>
              <a:rPr lang="tr-TR" altLang="en-US" b="1">
                <a:solidFill>
                  <a:srgbClr val="FF0000"/>
                </a:solidFill>
              </a:rPr>
              <a:t>Asıl Önemli Olan Nedir?</a:t>
            </a:r>
          </a:p>
        </p:txBody>
      </p:sp>
      <p:sp>
        <p:nvSpPr>
          <p:cNvPr id="22531" name="2 İçerik Yer Tutucusu">
            <a:extLst>
              <a:ext uri="{FF2B5EF4-FFF2-40B4-BE49-F238E27FC236}">
                <a16:creationId xmlns="" xmlns:a16="http://schemas.microsoft.com/office/drawing/2014/main" id="{C4AAE186-B1AA-4D32-92DF-8E5FD058DA62}"/>
              </a:ext>
            </a:extLst>
          </p:cNvPr>
          <p:cNvSpPr>
            <a:spLocks noGrp="1"/>
          </p:cNvSpPr>
          <p:nvPr>
            <p:ph idx="1"/>
          </p:nvPr>
        </p:nvSpPr>
        <p:spPr/>
        <p:txBody>
          <a:bodyPr/>
          <a:lstStyle/>
          <a:p>
            <a:pPr algn="ctr">
              <a:buFont typeface="Arial" panose="020B0604020202020204" pitchFamily="34" charset="0"/>
              <a:buNone/>
            </a:pPr>
            <a:r>
              <a:rPr lang="tr-TR" altLang="en-US" sz="8800" dirty="0">
                <a:solidFill>
                  <a:srgbClr val="FF0000"/>
                </a:solidFill>
              </a:rPr>
              <a:t>	</a:t>
            </a:r>
            <a:r>
              <a:rPr lang="tr-TR" altLang="en-US" sz="8800" b="1" dirty="0">
                <a:solidFill>
                  <a:srgbClr val="0000FF"/>
                </a:solidFill>
              </a:rPr>
              <a:t>Severek Yapabileceğiniz Bir Meslek…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a:extLst>
              <a:ext uri="{FF2B5EF4-FFF2-40B4-BE49-F238E27FC236}">
                <a16:creationId xmlns="" xmlns:a16="http://schemas.microsoft.com/office/drawing/2014/main" id="{8B896E9A-E15C-438C-9F4C-E84AD955D3CA}"/>
              </a:ext>
            </a:extLst>
          </p:cNvPr>
          <p:cNvSpPr>
            <a:spLocks noGrp="1"/>
          </p:cNvSpPr>
          <p:nvPr>
            <p:ph type="title"/>
          </p:nvPr>
        </p:nvSpPr>
        <p:spPr>
          <a:solidFill>
            <a:srgbClr val="FFFF66"/>
          </a:solidFill>
        </p:spPr>
        <p:txBody>
          <a:bodyPr/>
          <a:lstStyle/>
          <a:p>
            <a:r>
              <a:rPr lang="tr-TR" altLang="en-US" b="1">
                <a:solidFill>
                  <a:srgbClr val="FF0000"/>
                </a:solidFill>
              </a:rPr>
              <a:t>Unutmayın!</a:t>
            </a:r>
          </a:p>
        </p:txBody>
      </p:sp>
      <p:sp>
        <p:nvSpPr>
          <p:cNvPr id="6147" name="2 İçerik Yer Tutucusu">
            <a:extLst>
              <a:ext uri="{FF2B5EF4-FFF2-40B4-BE49-F238E27FC236}">
                <a16:creationId xmlns="" xmlns:a16="http://schemas.microsoft.com/office/drawing/2014/main" id="{5B7E8E90-32A3-4CC7-A4AA-2D6FBA31038D}"/>
              </a:ext>
            </a:extLst>
          </p:cNvPr>
          <p:cNvSpPr>
            <a:spLocks noGrp="1"/>
          </p:cNvSpPr>
          <p:nvPr>
            <p:ph idx="1"/>
          </p:nvPr>
        </p:nvSpPr>
        <p:spPr/>
        <p:txBody>
          <a:bodyPr/>
          <a:lstStyle/>
          <a:p>
            <a:r>
              <a:rPr lang="tr-TR" altLang="en-US" b="1" i="1">
                <a:solidFill>
                  <a:srgbClr val="0000FF"/>
                </a:solidFill>
              </a:rPr>
              <a:t>İlgileriniz zamanla değişebilir.</a:t>
            </a:r>
          </a:p>
          <a:p>
            <a:pPr algn="just"/>
            <a:r>
              <a:rPr lang="tr-TR" altLang="en-US" b="1" i="1">
                <a:solidFill>
                  <a:srgbClr val="0000FF"/>
                </a:solidFill>
              </a:rPr>
              <a:t>Değerleriniz oluşabilir veya değişebilir.</a:t>
            </a:r>
          </a:p>
          <a:p>
            <a:r>
              <a:rPr lang="tr-TR" altLang="en-US" b="1" i="1">
                <a:solidFill>
                  <a:srgbClr val="0000FF"/>
                </a:solidFill>
              </a:rPr>
              <a:t>Yetenekleriniz tam olarak açığa çıkmamış olabilir.</a:t>
            </a:r>
          </a:p>
          <a:p>
            <a:pPr algn="just"/>
            <a:r>
              <a:rPr lang="tr-TR" altLang="en-US" b="1" i="1">
                <a:solidFill>
                  <a:srgbClr val="0000FF"/>
                </a:solidFill>
              </a:rPr>
              <a:t>Sağlığınız, bugünkü gibi devam etmeyebilir.</a:t>
            </a:r>
          </a:p>
          <a:p>
            <a:pPr algn="ctr">
              <a:buFont typeface="Arial" panose="020B0604020202020204" pitchFamily="34" charset="0"/>
              <a:buNone/>
            </a:pPr>
            <a:r>
              <a:rPr lang="tr-TR" altLang="en-US" b="1" i="1">
                <a:solidFill>
                  <a:srgbClr val="0000FF"/>
                </a:solidFill>
              </a:rPr>
              <a:t>	</a:t>
            </a:r>
            <a:r>
              <a:rPr lang="tr-TR" altLang="en-US" sz="3600" b="1" i="1">
                <a:solidFill>
                  <a:srgbClr val="FF0000"/>
                </a:solidFill>
              </a:rPr>
              <a:t>Ancak tüm bunlara rağmen </a:t>
            </a:r>
          </a:p>
          <a:p>
            <a:pPr algn="ctr">
              <a:buFont typeface="Arial" panose="020B0604020202020204" pitchFamily="34" charset="0"/>
              <a:buNone/>
            </a:pPr>
            <a:r>
              <a:rPr lang="tr-TR" altLang="en-US" sz="3600" b="1" i="1">
                <a:solidFill>
                  <a:srgbClr val="FF0000"/>
                </a:solidFill>
              </a:rPr>
              <a:t>belirli hazırlıklar ve seçimler yapmalı, </a:t>
            </a:r>
          </a:p>
          <a:p>
            <a:pPr algn="ctr">
              <a:buFont typeface="Arial" panose="020B0604020202020204" pitchFamily="34" charset="0"/>
              <a:buNone/>
            </a:pPr>
            <a:r>
              <a:rPr lang="tr-TR" altLang="en-US" sz="3600" b="1" i="1">
                <a:solidFill>
                  <a:srgbClr val="FF0000"/>
                </a:solidFill>
              </a:rPr>
              <a:t>kendinizi tanımaya çalışmalısınız.</a:t>
            </a:r>
            <a:endParaRPr lang="tr-TR" altLang="en-US" b="1" i="1">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a:extLst>
              <a:ext uri="{FF2B5EF4-FFF2-40B4-BE49-F238E27FC236}">
                <a16:creationId xmlns="" xmlns:a16="http://schemas.microsoft.com/office/drawing/2014/main" id="{36CC0CB0-B975-4EDC-92A6-880F32E809FA}"/>
              </a:ext>
            </a:extLst>
          </p:cNvPr>
          <p:cNvSpPr>
            <a:spLocks noGrp="1"/>
          </p:cNvSpPr>
          <p:nvPr>
            <p:ph type="title"/>
          </p:nvPr>
        </p:nvSpPr>
        <p:spPr>
          <a:solidFill>
            <a:srgbClr val="FFFF66"/>
          </a:solidFill>
        </p:spPr>
        <p:txBody>
          <a:bodyPr/>
          <a:lstStyle/>
          <a:p>
            <a:r>
              <a:rPr lang="tr-TR" altLang="en-US" b="1">
                <a:solidFill>
                  <a:srgbClr val="FF0000"/>
                </a:solidFill>
              </a:rPr>
              <a:t>Hiç düşündünüz mü?</a:t>
            </a:r>
          </a:p>
        </p:txBody>
      </p:sp>
      <p:sp>
        <p:nvSpPr>
          <p:cNvPr id="7171" name="2 İçerik Yer Tutucusu">
            <a:extLst>
              <a:ext uri="{FF2B5EF4-FFF2-40B4-BE49-F238E27FC236}">
                <a16:creationId xmlns="" xmlns:a16="http://schemas.microsoft.com/office/drawing/2014/main" id="{CE879DDE-2B66-46ED-92FE-AEEFB8BC2F9B}"/>
              </a:ext>
            </a:extLst>
          </p:cNvPr>
          <p:cNvSpPr>
            <a:spLocks noGrp="1"/>
          </p:cNvSpPr>
          <p:nvPr>
            <p:ph idx="1"/>
          </p:nvPr>
        </p:nvSpPr>
        <p:spPr>
          <a:xfrm>
            <a:off x="4000500" y="1500188"/>
            <a:ext cx="4614863" cy="4525962"/>
          </a:xfrm>
        </p:spPr>
        <p:txBody>
          <a:bodyPr/>
          <a:lstStyle/>
          <a:p>
            <a:pPr eaLnBrk="1" hangingPunct="1">
              <a:lnSpc>
                <a:spcPct val="90000"/>
              </a:lnSpc>
              <a:buFont typeface="Wingdings" panose="05000000000000000000" pitchFamily="2" charset="2"/>
              <a:buNone/>
            </a:pPr>
            <a:r>
              <a:rPr lang="tr-TR" altLang="en-US" b="1" i="1">
                <a:solidFill>
                  <a:srgbClr val="0000FF"/>
                </a:solidFill>
              </a:rPr>
              <a:t>-	On yıl sonra nasıl bir yaşam istiyorum?</a:t>
            </a:r>
          </a:p>
          <a:p>
            <a:pPr eaLnBrk="1" hangingPunct="1">
              <a:lnSpc>
                <a:spcPct val="90000"/>
              </a:lnSpc>
              <a:buFont typeface="Wingdings" panose="05000000000000000000" pitchFamily="2" charset="2"/>
              <a:buNone/>
            </a:pPr>
            <a:r>
              <a:rPr lang="tr-TR" altLang="en-US" b="1" i="1">
                <a:solidFill>
                  <a:srgbClr val="0000FF"/>
                </a:solidFill>
              </a:rPr>
              <a:t>-	Nasıl bir iş…</a:t>
            </a:r>
          </a:p>
          <a:p>
            <a:pPr eaLnBrk="1" hangingPunct="1">
              <a:lnSpc>
                <a:spcPct val="90000"/>
              </a:lnSpc>
              <a:buFont typeface="Wingdings" panose="05000000000000000000" pitchFamily="2" charset="2"/>
              <a:buNone/>
            </a:pPr>
            <a:r>
              <a:rPr lang="tr-TR" altLang="en-US" b="1" i="1">
                <a:solidFill>
                  <a:srgbClr val="0000FF"/>
                </a:solidFill>
              </a:rPr>
              <a:t>-	Nasıl bir işyeri…</a:t>
            </a:r>
          </a:p>
          <a:p>
            <a:pPr eaLnBrk="1" hangingPunct="1">
              <a:lnSpc>
                <a:spcPct val="90000"/>
              </a:lnSpc>
              <a:buFont typeface="Wingdings" panose="05000000000000000000" pitchFamily="2" charset="2"/>
              <a:buNone/>
            </a:pPr>
            <a:r>
              <a:rPr lang="tr-TR" altLang="en-US" b="1" i="1">
                <a:solidFill>
                  <a:srgbClr val="0000FF"/>
                </a:solidFill>
              </a:rPr>
              <a:t>-	Nasıl bir ev…</a:t>
            </a:r>
          </a:p>
          <a:p>
            <a:pPr eaLnBrk="1" hangingPunct="1">
              <a:lnSpc>
                <a:spcPct val="90000"/>
              </a:lnSpc>
              <a:buFont typeface="Wingdings" panose="05000000000000000000" pitchFamily="2" charset="2"/>
              <a:buNone/>
            </a:pPr>
            <a:r>
              <a:rPr lang="tr-TR" altLang="en-US" b="1" i="1">
                <a:solidFill>
                  <a:srgbClr val="0000FF"/>
                </a:solidFill>
              </a:rPr>
              <a:t>-	Nasıl bir aile…</a:t>
            </a:r>
          </a:p>
          <a:p>
            <a:pPr eaLnBrk="1" hangingPunct="1">
              <a:lnSpc>
                <a:spcPct val="90000"/>
              </a:lnSpc>
              <a:buFont typeface="Wingdings" panose="05000000000000000000" pitchFamily="2" charset="2"/>
              <a:buNone/>
            </a:pPr>
            <a:r>
              <a:rPr lang="tr-TR" altLang="en-US" b="1" i="1">
                <a:solidFill>
                  <a:srgbClr val="0000FF"/>
                </a:solidFill>
              </a:rPr>
              <a:t>-	Nasıl bir arkadaş çevresi…</a:t>
            </a:r>
          </a:p>
          <a:p>
            <a:pPr eaLnBrk="1" hangingPunct="1">
              <a:lnSpc>
                <a:spcPct val="90000"/>
              </a:lnSpc>
              <a:buFont typeface="Wingdings" panose="05000000000000000000" pitchFamily="2" charset="2"/>
              <a:buNone/>
            </a:pPr>
            <a:r>
              <a:rPr lang="tr-TR" altLang="en-US" b="1" i="1">
                <a:solidFill>
                  <a:srgbClr val="0000FF"/>
                </a:solidFill>
              </a:rPr>
              <a:t>-	Nerede ve kim olmak istiyorum?</a:t>
            </a:r>
          </a:p>
          <a:p>
            <a:endParaRPr lang="tr-TR" altLang="en-US"/>
          </a:p>
        </p:txBody>
      </p:sp>
      <p:pic>
        <p:nvPicPr>
          <p:cNvPr id="7172" name="Picture 5" descr="http://www.muhendishatun.com/FileUpload/ks461912/File/dusunen_kadin.png">
            <a:hlinkClick r:id="rId2"/>
            <a:extLst>
              <a:ext uri="{FF2B5EF4-FFF2-40B4-BE49-F238E27FC236}">
                <a16:creationId xmlns="" xmlns:a16="http://schemas.microsoft.com/office/drawing/2014/main" id="{9B10702C-E672-4FA5-B8A3-01BC7502F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143125"/>
            <a:ext cx="3517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a:extLst>
              <a:ext uri="{FF2B5EF4-FFF2-40B4-BE49-F238E27FC236}">
                <a16:creationId xmlns="" xmlns:a16="http://schemas.microsoft.com/office/drawing/2014/main" id="{8218AF8D-830E-4888-89DC-F6BD1E079B68}"/>
              </a:ext>
            </a:extLst>
          </p:cNvPr>
          <p:cNvSpPr>
            <a:spLocks noGrp="1"/>
          </p:cNvSpPr>
          <p:nvPr>
            <p:ph type="title"/>
          </p:nvPr>
        </p:nvSpPr>
        <p:spPr>
          <a:solidFill>
            <a:srgbClr val="FFFF66"/>
          </a:solidFill>
        </p:spPr>
        <p:txBody>
          <a:bodyPr/>
          <a:lstStyle/>
          <a:p>
            <a:r>
              <a:rPr lang="tr-TR" altLang="en-US" b="1">
                <a:solidFill>
                  <a:srgbClr val="FF0000"/>
                </a:solidFill>
              </a:rPr>
              <a:t>2- Meslekleri Nasıl Tanırım? </a:t>
            </a:r>
          </a:p>
        </p:txBody>
      </p:sp>
      <p:sp>
        <p:nvSpPr>
          <p:cNvPr id="8195" name="2 İçerik Yer Tutucusu">
            <a:extLst>
              <a:ext uri="{FF2B5EF4-FFF2-40B4-BE49-F238E27FC236}">
                <a16:creationId xmlns="" xmlns:a16="http://schemas.microsoft.com/office/drawing/2014/main" id="{F8255E85-3EF3-487D-B5B2-EDE81AAF6830}"/>
              </a:ext>
            </a:extLst>
          </p:cNvPr>
          <p:cNvSpPr>
            <a:spLocks noGrp="1"/>
          </p:cNvSpPr>
          <p:nvPr>
            <p:ph idx="1"/>
          </p:nvPr>
        </p:nvSpPr>
        <p:spPr>
          <a:xfrm>
            <a:off x="142875" y="1571625"/>
            <a:ext cx="4143375" cy="4286250"/>
          </a:xfrm>
        </p:spPr>
        <p:txBody>
          <a:bodyPr/>
          <a:lstStyle/>
          <a:p>
            <a:pPr eaLnBrk="1" hangingPunct="1">
              <a:lnSpc>
                <a:spcPct val="90000"/>
              </a:lnSpc>
              <a:buClr>
                <a:schemeClr val="hlink"/>
              </a:buClr>
              <a:buSzPct val="110000"/>
              <a:buFontTx/>
              <a:buChar char="-"/>
            </a:pPr>
            <a:r>
              <a:rPr lang="tr-TR" altLang="en-US" b="1" i="1">
                <a:solidFill>
                  <a:srgbClr val="0000FF"/>
                </a:solidFill>
              </a:rPr>
              <a:t>Mesleğin kapsamı</a:t>
            </a:r>
          </a:p>
          <a:p>
            <a:pPr eaLnBrk="1" hangingPunct="1">
              <a:lnSpc>
                <a:spcPct val="90000"/>
              </a:lnSpc>
              <a:buClr>
                <a:schemeClr val="hlink"/>
              </a:buClr>
              <a:buSzPct val="110000"/>
              <a:buFontTx/>
              <a:buChar char="-"/>
            </a:pPr>
            <a:r>
              <a:rPr lang="tr-TR" altLang="en-US" b="1" i="1">
                <a:solidFill>
                  <a:srgbClr val="0000FF"/>
                </a:solidFill>
              </a:rPr>
              <a:t>Öğrenim biçimi ve süresi</a:t>
            </a:r>
          </a:p>
          <a:p>
            <a:pPr eaLnBrk="1" hangingPunct="1">
              <a:lnSpc>
                <a:spcPct val="90000"/>
              </a:lnSpc>
              <a:buClr>
                <a:schemeClr val="hlink"/>
              </a:buClr>
              <a:buSzPct val="110000"/>
              <a:buFontTx/>
              <a:buChar char="-"/>
            </a:pPr>
            <a:r>
              <a:rPr lang="tr-TR" altLang="en-US" b="1" i="1">
                <a:solidFill>
                  <a:srgbClr val="0000FF"/>
                </a:solidFill>
              </a:rPr>
              <a:t>Gerektirdiği özellikler</a:t>
            </a:r>
          </a:p>
          <a:p>
            <a:pPr eaLnBrk="1" hangingPunct="1">
              <a:lnSpc>
                <a:spcPct val="90000"/>
              </a:lnSpc>
              <a:buClr>
                <a:schemeClr val="hlink"/>
              </a:buClr>
              <a:buSzPct val="110000"/>
              <a:buFontTx/>
              <a:buChar char="-"/>
            </a:pPr>
            <a:r>
              <a:rPr lang="tr-TR" altLang="en-US" b="1" i="1">
                <a:solidFill>
                  <a:srgbClr val="0000FF"/>
                </a:solidFill>
              </a:rPr>
              <a:t>Çalışma ortamı</a:t>
            </a:r>
          </a:p>
          <a:p>
            <a:pPr eaLnBrk="1" hangingPunct="1">
              <a:lnSpc>
                <a:spcPct val="90000"/>
              </a:lnSpc>
              <a:buClr>
                <a:schemeClr val="hlink"/>
              </a:buClr>
              <a:buSzPct val="110000"/>
              <a:buFontTx/>
              <a:buChar char="-"/>
            </a:pPr>
            <a:r>
              <a:rPr lang="tr-TR" altLang="en-US" b="1" i="1">
                <a:solidFill>
                  <a:srgbClr val="0000FF"/>
                </a:solidFill>
              </a:rPr>
              <a:t>İşe girme olanakları</a:t>
            </a:r>
          </a:p>
          <a:p>
            <a:pPr eaLnBrk="1" hangingPunct="1">
              <a:lnSpc>
                <a:spcPct val="90000"/>
              </a:lnSpc>
              <a:buClr>
                <a:schemeClr val="hlink"/>
              </a:buClr>
              <a:buSzPct val="110000"/>
              <a:buFontTx/>
              <a:buChar char="-"/>
            </a:pPr>
            <a:r>
              <a:rPr lang="tr-TR" altLang="en-US" b="1" i="1">
                <a:solidFill>
                  <a:srgbClr val="0000FF"/>
                </a:solidFill>
              </a:rPr>
              <a:t>Meslekte ilerleme/</a:t>
            </a:r>
          </a:p>
          <a:p>
            <a:pPr eaLnBrk="1" hangingPunct="1">
              <a:lnSpc>
                <a:spcPct val="90000"/>
              </a:lnSpc>
              <a:buClr>
                <a:schemeClr val="hlink"/>
              </a:buClr>
              <a:buSzPct val="110000"/>
              <a:buFont typeface="Arial" panose="020B0604020202020204" pitchFamily="34" charset="0"/>
              <a:buNone/>
            </a:pPr>
            <a:r>
              <a:rPr lang="tr-TR" altLang="en-US" b="1" i="1">
                <a:solidFill>
                  <a:srgbClr val="0000FF"/>
                </a:solidFill>
              </a:rPr>
              <a:t>  yükselme olanakları</a:t>
            </a:r>
          </a:p>
        </p:txBody>
      </p:sp>
      <p:pic>
        <p:nvPicPr>
          <p:cNvPr id="8196" name="Picture 4" descr="C:\Users\win8\Desktop\HURRİYET-UFUK_TARHAN-GELECEGIN_MESLEKLERI-19_TEMMUZ_2012-FOTOGRAF.jpg">
            <a:extLst>
              <a:ext uri="{FF2B5EF4-FFF2-40B4-BE49-F238E27FC236}">
                <a16:creationId xmlns="" xmlns:a16="http://schemas.microsoft.com/office/drawing/2014/main" id="{F5381742-ED01-41F8-ACE0-BF4E7ADE4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850" y="1714500"/>
            <a:ext cx="4883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İçerik Yer Tutucusu">
            <a:extLst>
              <a:ext uri="{FF2B5EF4-FFF2-40B4-BE49-F238E27FC236}">
                <a16:creationId xmlns="" xmlns:a16="http://schemas.microsoft.com/office/drawing/2014/main" id="{1F80ECC9-9D09-4D84-9BC7-63BBDC2D6853}"/>
              </a:ext>
            </a:extLst>
          </p:cNvPr>
          <p:cNvSpPr txBox="1">
            <a:spLocks/>
          </p:cNvSpPr>
          <p:nvPr/>
        </p:nvSpPr>
        <p:spPr bwMode="auto">
          <a:xfrm>
            <a:off x="5000625" y="4929188"/>
            <a:ext cx="3990975" cy="1785937"/>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10000"/>
              <a:buFont typeface="Arial" charset="0"/>
              <a:buNone/>
              <a:defRPr/>
            </a:pPr>
            <a:r>
              <a:rPr lang="tr-TR" sz="3200" b="1" i="1" dirty="0">
                <a:solidFill>
                  <a:srgbClr val="0000FF"/>
                </a:solidFill>
                <a:latin typeface="+mn-lt"/>
              </a:rPr>
              <a:t>- Gelir durumu</a:t>
            </a:r>
          </a:p>
          <a:p>
            <a:pPr marL="342900" indent="-342900">
              <a:lnSpc>
                <a:spcPct val="90000"/>
              </a:lnSpc>
              <a:spcBef>
                <a:spcPct val="20000"/>
              </a:spcBef>
              <a:buClr>
                <a:schemeClr val="hlink"/>
              </a:buClr>
              <a:buSzPct val="110000"/>
              <a:buFont typeface="Arial" charset="0"/>
              <a:buNone/>
              <a:defRPr/>
            </a:pPr>
            <a:r>
              <a:rPr lang="tr-TR" sz="3200" b="1" i="1" dirty="0">
                <a:solidFill>
                  <a:srgbClr val="0000FF"/>
                </a:solidFill>
                <a:latin typeface="+mn-lt"/>
              </a:rPr>
              <a:t>- Gelecekteki durumu</a:t>
            </a:r>
          </a:p>
          <a:p>
            <a:pPr marL="342900" indent="-342900">
              <a:lnSpc>
                <a:spcPct val="90000"/>
              </a:lnSpc>
              <a:spcBef>
                <a:spcPct val="20000"/>
              </a:spcBef>
              <a:buClr>
                <a:schemeClr val="hlink"/>
              </a:buClr>
              <a:buSzPct val="110000"/>
              <a:buFont typeface="Arial" charset="0"/>
              <a:buNone/>
              <a:defRPr/>
            </a:pPr>
            <a:r>
              <a:rPr lang="tr-TR" sz="3200" b="1" i="1" dirty="0">
                <a:solidFill>
                  <a:srgbClr val="0000FF"/>
                </a:solidFill>
                <a:latin typeface="+mn-lt"/>
              </a:rPr>
              <a:t>- Dezavantajları </a:t>
            </a:r>
            <a:endParaRPr lang="en-US" sz="3200" b="1" i="1" dirty="0">
              <a:solidFill>
                <a:srgbClr val="0000FF"/>
              </a:solidFill>
              <a:latin typeface="+mn-lt"/>
            </a:endParaRPr>
          </a:p>
          <a:p>
            <a:pPr marL="342900" indent="-342900" eaLnBrk="0" hangingPunct="0">
              <a:spcBef>
                <a:spcPct val="20000"/>
              </a:spcBef>
              <a:buFont typeface="Arial" charset="0"/>
              <a:buChar char="•"/>
              <a:defRPr/>
            </a:pPr>
            <a:endParaRPr lang="tr-TR" sz="32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a:extLst>
              <a:ext uri="{FF2B5EF4-FFF2-40B4-BE49-F238E27FC236}">
                <a16:creationId xmlns="" xmlns:a16="http://schemas.microsoft.com/office/drawing/2014/main" id="{3756D523-CB9F-470F-B641-E21B160FC2E4}"/>
              </a:ext>
            </a:extLst>
          </p:cNvPr>
          <p:cNvSpPr>
            <a:spLocks noGrp="1"/>
          </p:cNvSpPr>
          <p:nvPr>
            <p:ph type="title"/>
          </p:nvPr>
        </p:nvSpPr>
        <p:spPr>
          <a:solidFill>
            <a:srgbClr val="FFFF66"/>
          </a:solidFill>
        </p:spPr>
        <p:txBody>
          <a:bodyPr/>
          <a:lstStyle/>
          <a:p>
            <a:r>
              <a:rPr lang="tr-TR" altLang="en-US" b="1">
                <a:solidFill>
                  <a:srgbClr val="FF0000"/>
                </a:solidFill>
              </a:rPr>
              <a:t>Mesleği Tanımak İçin</a:t>
            </a:r>
          </a:p>
        </p:txBody>
      </p:sp>
      <p:sp>
        <p:nvSpPr>
          <p:cNvPr id="3" name="2 İçerik Yer Tutucusu">
            <a:extLst>
              <a:ext uri="{FF2B5EF4-FFF2-40B4-BE49-F238E27FC236}">
                <a16:creationId xmlns="" xmlns:a16="http://schemas.microsoft.com/office/drawing/2014/main" id="{9DB34424-5C08-4A48-8091-355BB83F6F53}"/>
              </a:ext>
            </a:extLst>
          </p:cNvPr>
          <p:cNvSpPr>
            <a:spLocks noGrp="1"/>
          </p:cNvSpPr>
          <p:nvPr>
            <p:ph idx="1"/>
          </p:nvPr>
        </p:nvSpPr>
        <p:spPr/>
        <p:txBody>
          <a:bodyPr/>
          <a:lstStyle/>
          <a:p>
            <a:pPr marL="273050" indent="-273050" eaLnBrk="1" hangingPunct="1">
              <a:lnSpc>
                <a:spcPct val="90000"/>
              </a:lnSpc>
              <a:buClr>
                <a:schemeClr val="hlink"/>
              </a:buClr>
              <a:buFont typeface="Arial" panose="020B0604020202020204" pitchFamily="34" charset="0"/>
              <a:buNone/>
            </a:pPr>
            <a:r>
              <a:rPr lang="tr-TR" altLang="en-US" b="1" i="1">
                <a:solidFill>
                  <a:srgbClr val="0000FF"/>
                </a:solidFill>
              </a:rPr>
              <a:t>- Mesleklerle ilgili basında çıkan haberler</a:t>
            </a:r>
          </a:p>
          <a:p>
            <a:pPr marL="273050" indent="-273050" eaLnBrk="1" hangingPunct="1">
              <a:lnSpc>
                <a:spcPct val="90000"/>
              </a:lnSpc>
              <a:buClr>
                <a:schemeClr val="hlink"/>
              </a:buClr>
              <a:buFontTx/>
              <a:buChar char="-"/>
            </a:pPr>
            <a:r>
              <a:rPr lang="tr-TR" altLang="en-US" b="1" i="1">
                <a:solidFill>
                  <a:srgbClr val="0000FF"/>
                </a:solidFill>
              </a:rPr>
              <a:t>Çeşitli dernekler tarafından çıkarılan yayınlar,</a:t>
            </a:r>
          </a:p>
          <a:p>
            <a:pPr marL="273050" indent="-273050" eaLnBrk="1" hangingPunct="1">
              <a:lnSpc>
                <a:spcPct val="90000"/>
              </a:lnSpc>
              <a:buClr>
                <a:schemeClr val="hlink"/>
              </a:buClr>
              <a:buFontTx/>
              <a:buChar char="-"/>
            </a:pPr>
            <a:r>
              <a:rPr lang="tr-TR" altLang="en-US" b="1" i="1">
                <a:solidFill>
                  <a:srgbClr val="0000FF"/>
                </a:solidFill>
              </a:rPr>
              <a:t>YGS-LYS amacıyla hazırlanan meslek tanıtım rehberleri</a:t>
            </a:r>
          </a:p>
          <a:p>
            <a:pPr marL="273050" indent="-273050" eaLnBrk="1" hangingPunct="1">
              <a:lnSpc>
                <a:spcPct val="90000"/>
              </a:lnSpc>
              <a:buClr>
                <a:schemeClr val="hlink"/>
              </a:buClr>
              <a:buFont typeface="Arial" panose="020B0604020202020204" pitchFamily="34" charset="0"/>
              <a:buNone/>
            </a:pPr>
            <a:r>
              <a:rPr lang="tr-TR" altLang="en-US" b="1" i="1">
                <a:solidFill>
                  <a:srgbClr val="0000FF"/>
                </a:solidFill>
              </a:rPr>
              <a:t>- İş ve İşçi Bulma Kurumu’nun meslek danışma merkezleri</a:t>
            </a:r>
          </a:p>
          <a:p>
            <a:pPr marL="273050" indent="-273050" eaLnBrk="1" hangingPunct="1">
              <a:lnSpc>
                <a:spcPct val="90000"/>
              </a:lnSpc>
              <a:buClr>
                <a:schemeClr val="hlink"/>
              </a:buClr>
              <a:buFont typeface="Arial" panose="020B0604020202020204" pitchFamily="34" charset="0"/>
              <a:buNone/>
            </a:pPr>
            <a:r>
              <a:rPr lang="tr-TR" altLang="en-US" b="1" i="1">
                <a:solidFill>
                  <a:srgbClr val="0000FF"/>
                </a:solidFill>
              </a:rPr>
              <a:t>- Mesleği yapan kişiler</a:t>
            </a:r>
          </a:p>
          <a:p>
            <a:pPr marL="273050" indent="-273050" eaLnBrk="1" hangingPunct="1">
              <a:lnSpc>
                <a:spcPct val="90000"/>
              </a:lnSpc>
              <a:buClr>
                <a:schemeClr val="hlink"/>
              </a:buClr>
              <a:buFont typeface="Arial" panose="020B0604020202020204" pitchFamily="34" charset="0"/>
              <a:buNone/>
            </a:pPr>
            <a:r>
              <a:rPr lang="tr-TR" altLang="en-US" b="1" i="1">
                <a:solidFill>
                  <a:srgbClr val="0000FF"/>
                </a:solidFill>
              </a:rPr>
              <a:t>- Mesleki eğitim veren kurumlar (Üniversiteler)</a:t>
            </a:r>
          </a:p>
          <a:p>
            <a:pPr marL="273050" indent="-273050">
              <a:buFont typeface="Arial" panose="020B0604020202020204" pitchFamily="34" charset="0"/>
              <a:buNone/>
            </a:pPr>
            <a:r>
              <a:rPr lang="tr-TR" altLang="en-US" b="1" i="1">
                <a:solidFill>
                  <a:srgbClr val="0000FF"/>
                </a:solidFill>
              </a:rPr>
              <a:t>- Veliler ve öğretmenler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a:extLst>
              <a:ext uri="{FF2B5EF4-FFF2-40B4-BE49-F238E27FC236}">
                <a16:creationId xmlns="" xmlns:a16="http://schemas.microsoft.com/office/drawing/2014/main" id="{01D62A5F-328B-415D-B92C-15066A5ABAC6}"/>
              </a:ext>
            </a:extLst>
          </p:cNvPr>
          <p:cNvSpPr>
            <a:spLocks noGrp="1"/>
          </p:cNvSpPr>
          <p:nvPr>
            <p:ph type="title"/>
          </p:nvPr>
        </p:nvSpPr>
        <p:spPr>
          <a:solidFill>
            <a:srgbClr val="FFFF66"/>
          </a:solidFill>
        </p:spPr>
        <p:txBody>
          <a:bodyPr/>
          <a:lstStyle/>
          <a:p>
            <a:r>
              <a:rPr lang="tr-TR" altLang="en-US" b="1">
                <a:solidFill>
                  <a:srgbClr val="FF0000"/>
                </a:solidFill>
              </a:rPr>
              <a:t>3- Ortak Özellikleri Belirleme</a:t>
            </a:r>
          </a:p>
        </p:txBody>
      </p:sp>
      <p:sp>
        <p:nvSpPr>
          <p:cNvPr id="10243" name="2 İçerik Yer Tutucusu">
            <a:extLst>
              <a:ext uri="{FF2B5EF4-FFF2-40B4-BE49-F238E27FC236}">
                <a16:creationId xmlns="" xmlns:a16="http://schemas.microsoft.com/office/drawing/2014/main" id="{24E2DEE3-51D5-45BD-9D56-B504C47845D9}"/>
              </a:ext>
            </a:extLst>
          </p:cNvPr>
          <p:cNvSpPr>
            <a:spLocks noGrp="1"/>
          </p:cNvSpPr>
          <p:nvPr>
            <p:ph idx="1"/>
          </p:nvPr>
        </p:nvSpPr>
        <p:spPr>
          <a:xfrm>
            <a:off x="71438" y="1643063"/>
            <a:ext cx="4500562" cy="4543425"/>
          </a:xfrm>
        </p:spPr>
        <p:txBody>
          <a:bodyPr/>
          <a:lstStyle/>
          <a:p>
            <a:pPr eaLnBrk="1" hangingPunct="1">
              <a:lnSpc>
                <a:spcPct val="90000"/>
              </a:lnSpc>
              <a:buClr>
                <a:schemeClr val="hlink"/>
              </a:buClr>
              <a:buFontTx/>
              <a:buChar char="-"/>
            </a:pPr>
            <a:r>
              <a:rPr lang="tr-TR" altLang="en-US" b="1" i="1">
                <a:solidFill>
                  <a:srgbClr val="0000FF"/>
                </a:solidFill>
              </a:rPr>
              <a:t>Kendi özelliklerinizle mesleğin özellikleri ne derece uyuşuyor?</a:t>
            </a:r>
          </a:p>
          <a:p>
            <a:pPr eaLnBrk="1" hangingPunct="1">
              <a:lnSpc>
                <a:spcPct val="90000"/>
              </a:lnSpc>
              <a:buClr>
                <a:schemeClr val="hlink"/>
              </a:buClr>
              <a:buFont typeface="Arial" panose="020B0604020202020204" pitchFamily="34" charset="0"/>
              <a:buNone/>
            </a:pPr>
            <a:endParaRPr lang="tr-TR" altLang="en-US" b="1">
              <a:solidFill>
                <a:srgbClr val="0000FF"/>
              </a:solidFill>
            </a:endParaRPr>
          </a:p>
          <a:p>
            <a:pPr eaLnBrk="1" hangingPunct="1">
              <a:lnSpc>
                <a:spcPct val="90000"/>
              </a:lnSpc>
              <a:buClr>
                <a:schemeClr val="hlink"/>
              </a:buClr>
              <a:buFontTx/>
              <a:buChar char="-"/>
            </a:pPr>
            <a:r>
              <a:rPr lang="tr-TR" altLang="en-US" b="1" i="1">
                <a:solidFill>
                  <a:srgbClr val="0000FF"/>
                </a:solidFill>
              </a:rPr>
              <a:t>Meslekle uyuşmayan özellikleriniz yaşamınızı olumsuz yönde etkileyecek türden mi?</a:t>
            </a:r>
          </a:p>
        </p:txBody>
      </p:sp>
      <p:pic>
        <p:nvPicPr>
          <p:cNvPr id="10244" name="Picture 5" descr="http://yuvayayolculuk.com/wp-content/uploads/images.jpg">
            <a:hlinkClick r:id="rId2"/>
            <a:extLst>
              <a:ext uri="{FF2B5EF4-FFF2-40B4-BE49-F238E27FC236}">
                <a16:creationId xmlns="" xmlns:a16="http://schemas.microsoft.com/office/drawing/2014/main" id="{ACCEEB44-130D-4AC8-9287-CA8740377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929063"/>
            <a:ext cx="37861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Users\win8\Desktop\untitled.png">
            <a:extLst>
              <a:ext uri="{FF2B5EF4-FFF2-40B4-BE49-F238E27FC236}">
                <a16:creationId xmlns="" xmlns:a16="http://schemas.microsoft.com/office/drawing/2014/main" id="{EB7DD9BC-5606-4693-834F-C86224EF7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138" y="1628775"/>
            <a:ext cx="3732212"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2210</Words>
  <Application>Microsoft Office PowerPoint</Application>
  <PresentationFormat>Ekran Gösterisi (4:3)</PresentationFormat>
  <Paragraphs>499</Paragraphs>
  <Slides>45</Slides>
  <Notes>0</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Ofis Teması</vt:lpstr>
      <vt:lpstr>MESLEK SEÇİMİ  ve  MESLEKLERİ TANITMA</vt:lpstr>
      <vt:lpstr>Meslek Seçimi Neden Önemlidir?</vt:lpstr>
      <vt:lpstr>Meslek Seçimi Nasıl Yapılır?</vt:lpstr>
      <vt:lpstr>1- Kendimi Nasıl Tanırım?</vt:lpstr>
      <vt:lpstr>Unutmayın!</vt:lpstr>
      <vt:lpstr>Hiç düşündünüz mü?</vt:lpstr>
      <vt:lpstr>2- Meslekleri Nasıl Tanırım? </vt:lpstr>
      <vt:lpstr>Mesleği Tanımak İçin</vt:lpstr>
      <vt:lpstr>3- Ortak Özellikleri Belirleme</vt:lpstr>
      <vt:lpstr>Mühendislikler</vt:lpstr>
      <vt:lpstr>MAKİNE MÜHENDİSLİĞİ</vt:lpstr>
      <vt:lpstr>İNŞAAT MÜHENDİSLİĞİ</vt:lpstr>
      <vt:lpstr>Elektrik Elektronik Mühendisliği</vt:lpstr>
      <vt:lpstr>Bilgisayar Mühendisliği</vt:lpstr>
      <vt:lpstr>GIDA MÜHENDİSLİĞİ</vt:lpstr>
      <vt:lpstr>ZİRAAT MÜHENDİSLİĞİ</vt:lpstr>
      <vt:lpstr>Sağlık Bilimleri</vt:lpstr>
      <vt:lpstr>TIP</vt:lpstr>
      <vt:lpstr>ECZACILIK</vt:lpstr>
      <vt:lpstr>Diş Hekimliği </vt:lpstr>
      <vt:lpstr>Fizyoterapi ve Rehabilitasyon</vt:lpstr>
      <vt:lpstr>Hemşirelik </vt:lpstr>
      <vt:lpstr>Veterinerlik </vt:lpstr>
      <vt:lpstr>Beslenme ve Diyetetik </vt:lpstr>
      <vt:lpstr>Odyoloji </vt:lpstr>
      <vt:lpstr>Temel Bilimler</vt:lpstr>
      <vt:lpstr>Psikoloji </vt:lpstr>
      <vt:lpstr>İlahiyat </vt:lpstr>
      <vt:lpstr>Mimarî</vt:lpstr>
      <vt:lpstr>Mimarlık</vt:lpstr>
      <vt:lpstr>İç Mimarlık </vt:lpstr>
      <vt:lpstr>Eğitim-Öğretmenlik Alanları</vt:lpstr>
      <vt:lpstr>Ekonomi-Ticaret-Finans</vt:lpstr>
      <vt:lpstr>Yönetim Bilimleri</vt:lpstr>
      <vt:lpstr>HUKUK</vt:lpstr>
      <vt:lpstr>Sosyal Yardım Alanı</vt:lpstr>
      <vt:lpstr>Sosyal Hizmetler </vt:lpstr>
      <vt:lpstr>REHBERLİK VE PSİKOLOJİK DANIŞMANLIK</vt:lpstr>
      <vt:lpstr>ÖZEL EĞİTİM ÖĞRETMENLİĞİ</vt:lpstr>
      <vt:lpstr>Çocuk Gelişimi </vt:lpstr>
      <vt:lpstr>İletişim Alanı</vt:lpstr>
      <vt:lpstr>Dil Alanı</vt:lpstr>
      <vt:lpstr>Mütercim – Tercümanlık </vt:lpstr>
      <vt:lpstr>Yetenekle İlgili Alanlar</vt:lpstr>
      <vt:lpstr>Asıl Önemli Olan Nedir?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TAŞIMALI EĞİTİM  SERVİS ŞOFÖRLERİ SEMİNERİ</dc:title>
  <dc:creator>win8</dc:creator>
  <cp:lastModifiedBy>ogrenci-7</cp:lastModifiedBy>
  <cp:revision>101</cp:revision>
  <dcterms:modified xsi:type="dcterms:W3CDTF">2022-01-05T11:40:15Z</dcterms:modified>
</cp:coreProperties>
</file>